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61"/>
  </p:notesMasterIdLst>
  <p:handoutMasterIdLst>
    <p:handoutMasterId r:id="rId62"/>
  </p:handoutMasterIdLst>
  <p:sldIdLst>
    <p:sldId id="321" r:id="rId3"/>
    <p:sldId id="361" r:id="rId4"/>
    <p:sldId id="363" r:id="rId5"/>
    <p:sldId id="362" r:id="rId6"/>
    <p:sldId id="365"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412" r:id="rId54"/>
    <p:sldId id="413" r:id="rId55"/>
    <p:sldId id="414" r:id="rId56"/>
    <p:sldId id="415" r:id="rId57"/>
    <p:sldId id="416" r:id="rId58"/>
    <p:sldId id="417" r:id="rId59"/>
    <p:sldId id="418" r:id="rId60"/>
  </p:sldIdLst>
  <p:sldSz cx="9144000" cy="6858000" type="screen4x3"/>
  <p:notesSz cx="6735763" cy="98694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orient="horz" pos="1008" userDrawn="1">
          <p15:clr>
            <a:srgbClr val="A4A3A4"/>
          </p15:clr>
        </p15:guide>
        <p15:guide id="3" orient="horz" pos="1152" userDrawn="1">
          <p15:clr>
            <a:srgbClr val="A4A3A4"/>
          </p15:clr>
        </p15:guide>
        <p15:guide id="4" orient="horz" pos="3888" userDrawn="1">
          <p15:clr>
            <a:srgbClr val="A4A3A4"/>
          </p15:clr>
        </p15:guide>
        <p15:guide id="5" orient="horz" pos="3072" userDrawn="1">
          <p15:clr>
            <a:srgbClr val="A4A3A4"/>
          </p15:clr>
        </p15:guide>
        <p15:guide id="6" orient="horz" pos="432" userDrawn="1">
          <p15:clr>
            <a:srgbClr val="A4A3A4"/>
          </p15:clr>
        </p15:guide>
        <p15:guide id="7" orient="horz" pos="3648" userDrawn="1">
          <p15:clr>
            <a:srgbClr val="A4A3A4"/>
          </p15:clr>
        </p15:guide>
        <p15:guide id="8" pos="2880" userDrawn="1">
          <p15:clr>
            <a:srgbClr val="A4A3A4"/>
          </p15:clr>
        </p15:guide>
        <p15:guide id="9" pos="575" userDrawn="1">
          <p15:clr>
            <a:srgbClr val="A4A3A4"/>
          </p15:clr>
        </p15:guide>
        <p15:guide id="10" pos="5185" userDrawn="1">
          <p15:clr>
            <a:srgbClr val="A4A3A4"/>
          </p15:clr>
        </p15:guide>
        <p15:guide id="11" pos="4284" userDrawn="1">
          <p15:clr>
            <a:srgbClr val="A4A3A4"/>
          </p15:clr>
        </p15:guide>
        <p15:guide id="12" pos="5437" userDrawn="1">
          <p15:clr>
            <a:srgbClr val="A4A3A4"/>
          </p15:clr>
        </p15:guide>
        <p15:guide id="13" pos="2772" userDrawn="1">
          <p15:clr>
            <a:srgbClr val="A4A3A4"/>
          </p15:clr>
        </p15:guide>
        <p15:guide id="14" pos="323" userDrawn="1">
          <p15:clr>
            <a:srgbClr val="A4A3A4"/>
          </p15:clr>
        </p15:guide>
        <p15:guide id="15" pos="2160" userDrawn="1">
          <p15:clr>
            <a:srgbClr val="A4A3A4"/>
          </p15:clr>
        </p15:guide>
      </p15:sldGuideLst>
    </p:ext>
    <p:ext uri="{2D200454-40CA-4A62-9FC3-DE9A4176ACB9}">
      <p15:notesGuideLst xmlns="" xmlns:p15="http://schemas.microsoft.com/office/powerpoint/2012/main">
        <p15:guide id="1" orient="horz" pos="3109" userDrawn="1">
          <p15:clr>
            <a:srgbClr val="A4A3A4"/>
          </p15:clr>
        </p15:guide>
        <p15:guide id="2" pos="212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393D"/>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4" autoAdjust="0"/>
    <p:restoredTop sz="96429" autoAdjust="0"/>
  </p:normalViewPr>
  <p:slideViewPr>
    <p:cSldViewPr>
      <p:cViewPr>
        <p:scale>
          <a:sx n="70" d="100"/>
          <a:sy n="70" d="100"/>
        </p:scale>
        <p:origin x="-1248" y="-54"/>
      </p:cViewPr>
      <p:guideLst>
        <p:guide orient="horz" pos="2160"/>
        <p:guide orient="horz" pos="1008"/>
        <p:guide orient="horz" pos="1152"/>
        <p:guide orient="horz" pos="3888"/>
        <p:guide orient="horz" pos="3072"/>
        <p:guide orient="horz" pos="432"/>
        <p:guide orient="horz" pos="3648"/>
        <p:guide pos="2880"/>
        <p:guide pos="575"/>
        <p:guide pos="5185"/>
        <p:guide pos="4284"/>
        <p:guide pos="5437"/>
        <p:guide pos="2772"/>
        <p:guide pos="323"/>
        <p:guide pos="2160"/>
      </p:guideLst>
    </p:cSldViewPr>
  </p:slideViewPr>
  <p:notesTextViewPr>
    <p:cViewPr>
      <p:scale>
        <a:sx n="1" d="1"/>
        <a:sy n="1" d="1"/>
      </p:scale>
      <p:origin x="0" y="0"/>
    </p:cViewPr>
  </p:notesTextViewPr>
  <p:notesViewPr>
    <p:cSldViewPr>
      <p:cViewPr varScale="1">
        <p:scale>
          <a:sx n="68" d="100"/>
          <a:sy n="68" d="100"/>
        </p:scale>
        <p:origin x="-1962" y="-108"/>
      </p:cViewPr>
      <p:guideLst>
        <p:guide orient="horz" pos="3109"/>
        <p:guide pos="212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18831" cy="493474"/>
          </a:xfrm>
          <a:prstGeom prst="rect">
            <a:avLst/>
          </a:prstGeom>
        </p:spPr>
        <p:txBody>
          <a:bodyPr vert="horz" lIns="96653" tIns="48326" rIns="96653" bIns="48326" rtlCol="0"/>
          <a:lstStyle>
            <a:lvl1pPr algn="l" latinLnBrk="0">
              <a:defRPr lang="zh-TW" sz="1300"/>
            </a:lvl1pPr>
          </a:lstStyle>
          <a:p>
            <a:endParaRPr lang="zh-TW"/>
          </a:p>
        </p:txBody>
      </p:sp>
      <p:sp>
        <p:nvSpPr>
          <p:cNvPr id="3" name="日期版面配置區 2"/>
          <p:cNvSpPr>
            <a:spLocks noGrp="1"/>
          </p:cNvSpPr>
          <p:nvPr>
            <p:ph type="dt" sz="quarter" idx="1"/>
          </p:nvPr>
        </p:nvSpPr>
        <p:spPr>
          <a:xfrm>
            <a:off x="3815373" y="0"/>
            <a:ext cx="2918831" cy="493474"/>
          </a:xfrm>
          <a:prstGeom prst="rect">
            <a:avLst/>
          </a:prstGeom>
        </p:spPr>
        <p:txBody>
          <a:bodyPr vert="horz" lIns="96653" tIns="48326" rIns="96653" bIns="48326" rtlCol="0"/>
          <a:lstStyle>
            <a:lvl1pPr algn="r" latinLnBrk="0">
              <a:defRPr lang="zh-TW" sz="1300"/>
            </a:lvl1pPr>
          </a:lstStyle>
          <a:p>
            <a:fld id="{128FCA9C-FF92-4024-BDEC-A6D3B663DC09}" type="datetimeFigureOut">
              <a:rPr lang="en-US" altLang="zh-TW"/>
              <a:t>7/28/2014</a:t>
            </a:fld>
            <a:endParaRPr lang="zh-TW"/>
          </a:p>
        </p:txBody>
      </p:sp>
      <p:sp>
        <p:nvSpPr>
          <p:cNvPr id="4" name="頁尾版面配置區 3"/>
          <p:cNvSpPr>
            <a:spLocks noGrp="1"/>
          </p:cNvSpPr>
          <p:nvPr>
            <p:ph type="ftr" sz="quarter" idx="2"/>
          </p:nvPr>
        </p:nvSpPr>
        <p:spPr>
          <a:xfrm>
            <a:off x="1" y="9374301"/>
            <a:ext cx="2918831" cy="493474"/>
          </a:xfrm>
          <a:prstGeom prst="rect">
            <a:avLst/>
          </a:prstGeom>
        </p:spPr>
        <p:txBody>
          <a:bodyPr vert="horz" lIns="96653" tIns="48326" rIns="96653" bIns="48326" rtlCol="0" anchor="b"/>
          <a:lstStyle>
            <a:lvl1pPr algn="l" latinLnBrk="0">
              <a:defRPr lang="zh-TW" sz="1300"/>
            </a:lvl1pPr>
          </a:lstStyle>
          <a:p>
            <a:endParaRPr lang="zh-TW"/>
          </a:p>
        </p:txBody>
      </p:sp>
      <p:sp>
        <p:nvSpPr>
          <p:cNvPr id="5" name="投影片編號版面配置區 4"/>
          <p:cNvSpPr>
            <a:spLocks noGrp="1"/>
          </p:cNvSpPr>
          <p:nvPr>
            <p:ph type="sldNum" sz="quarter" idx="3"/>
          </p:nvPr>
        </p:nvSpPr>
        <p:spPr>
          <a:xfrm>
            <a:off x="3815373" y="9374301"/>
            <a:ext cx="2918831" cy="493474"/>
          </a:xfrm>
          <a:prstGeom prst="rect">
            <a:avLst/>
          </a:prstGeom>
        </p:spPr>
        <p:txBody>
          <a:bodyPr vert="horz" lIns="96653" tIns="48326" rIns="96653" bIns="48326" rtlCol="0" anchor="b"/>
          <a:lstStyle>
            <a:lvl1pPr algn="r" latinLnBrk="0">
              <a:defRPr lang="zh-TW" sz="1300"/>
            </a:lvl1pPr>
          </a:lstStyle>
          <a:p>
            <a:fld id="{A446DCAE-1661-43FF-8A44-43DAFDC1FD90}" type="slidenum">
              <a:rPr lang="zh-TW"/>
              <a:t>‹#›</a:t>
            </a:fld>
            <a:endParaRPr lang="zh-TW"/>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1" y="0"/>
            <a:ext cx="2918831" cy="493474"/>
          </a:xfrm>
          <a:prstGeom prst="rect">
            <a:avLst/>
          </a:prstGeom>
        </p:spPr>
        <p:txBody>
          <a:bodyPr vert="horz" lIns="96653" tIns="48326" rIns="96653" bIns="48326" rtlCol="0"/>
          <a:lstStyle>
            <a:lvl1pPr algn="l" latinLnBrk="0">
              <a:defRPr lang="zh-TW" sz="1300"/>
            </a:lvl1pPr>
          </a:lstStyle>
          <a:p>
            <a:endParaRPr lang="zh-TW"/>
          </a:p>
        </p:txBody>
      </p:sp>
      <p:sp>
        <p:nvSpPr>
          <p:cNvPr id="3" name="日期版面配置區 2"/>
          <p:cNvSpPr>
            <a:spLocks noGrp="1"/>
          </p:cNvSpPr>
          <p:nvPr>
            <p:ph type="dt" idx="1"/>
          </p:nvPr>
        </p:nvSpPr>
        <p:spPr>
          <a:xfrm>
            <a:off x="3815373" y="0"/>
            <a:ext cx="2918831" cy="493474"/>
          </a:xfrm>
          <a:prstGeom prst="rect">
            <a:avLst/>
          </a:prstGeom>
        </p:spPr>
        <p:txBody>
          <a:bodyPr vert="horz" lIns="96653" tIns="48326" rIns="96653" bIns="48326" rtlCol="0"/>
          <a:lstStyle>
            <a:lvl1pPr algn="r" latinLnBrk="0">
              <a:defRPr lang="zh-TW" sz="1300"/>
            </a:lvl1pPr>
          </a:lstStyle>
          <a:p>
            <a:fld id="{772AB877-E7B1-4681-847E-D0918612832B}" type="datetimeFigureOut">
              <a:t>2014/7/28</a:t>
            </a:fld>
            <a:endParaRPr lang="zh-TW"/>
          </a:p>
        </p:txBody>
      </p:sp>
      <p:sp>
        <p:nvSpPr>
          <p:cNvPr id="4" name="投影片圖像版面配置區 3"/>
          <p:cNvSpPr>
            <a:spLocks noGrp="1" noRot="1" noChangeAspect="1"/>
          </p:cNvSpPr>
          <p:nvPr>
            <p:ph type="sldImg" idx="2"/>
          </p:nvPr>
        </p:nvSpPr>
        <p:spPr>
          <a:xfrm>
            <a:off x="900113" y="741363"/>
            <a:ext cx="4935537" cy="3700462"/>
          </a:xfrm>
          <a:prstGeom prst="rect">
            <a:avLst/>
          </a:prstGeom>
          <a:noFill/>
          <a:ln w="12700">
            <a:solidFill>
              <a:prstClr val="black"/>
            </a:solidFill>
          </a:ln>
        </p:spPr>
        <p:txBody>
          <a:bodyPr vert="horz" lIns="96653" tIns="48326" rIns="96653" bIns="48326" rtlCol="0" anchor="ctr"/>
          <a:lstStyle/>
          <a:p>
            <a:endParaRPr lang="zh-TW"/>
          </a:p>
        </p:txBody>
      </p:sp>
      <p:sp>
        <p:nvSpPr>
          <p:cNvPr id="5" name="備忘稿版面配置區 4"/>
          <p:cNvSpPr>
            <a:spLocks noGrp="1"/>
          </p:cNvSpPr>
          <p:nvPr>
            <p:ph type="body" sz="quarter" idx="3"/>
          </p:nvPr>
        </p:nvSpPr>
        <p:spPr>
          <a:xfrm>
            <a:off x="673577" y="4688007"/>
            <a:ext cx="5388610" cy="4441270"/>
          </a:xfrm>
          <a:prstGeom prst="rect">
            <a:avLst/>
          </a:prstGeom>
        </p:spPr>
        <p:txBody>
          <a:bodyPr vert="horz" lIns="96653" tIns="48326" rIns="96653" bIns="48326" rtlCol="0"/>
          <a:lstStyle/>
          <a:p>
            <a:pPr lvl="0"/>
            <a:r>
              <a:rPr lang="zh-TW"/>
              <a:t>按一下以編輯母片文字樣式</a:t>
            </a:r>
          </a:p>
          <a:p>
            <a:pPr lvl="1"/>
            <a:r>
              <a:rPr lang="zh-TW"/>
              <a:t>第二層</a:t>
            </a:r>
          </a:p>
          <a:p>
            <a:pPr lvl="2"/>
            <a:r>
              <a:rPr lang="zh-TW"/>
              <a:t>第三層</a:t>
            </a:r>
          </a:p>
          <a:p>
            <a:pPr lvl="3"/>
            <a:r>
              <a:rPr lang="zh-TW"/>
              <a:t>第四層</a:t>
            </a:r>
          </a:p>
          <a:p>
            <a:pPr lvl="4"/>
            <a:r>
              <a:rPr lang="zh-TW"/>
              <a:t>第五層</a:t>
            </a:r>
          </a:p>
        </p:txBody>
      </p:sp>
      <p:sp>
        <p:nvSpPr>
          <p:cNvPr id="6" name="頁尾版面配置區 5"/>
          <p:cNvSpPr>
            <a:spLocks noGrp="1"/>
          </p:cNvSpPr>
          <p:nvPr>
            <p:ph type="ftr" sz="quarter" idx="4"/>
          </p:nvPr>
        </p:nvSpPr>
        <p:spPr>
          <a:xfrm>
            <a:off x="1" y="9374301"/>
            <a:ext cx="2918831" cy="493474"/>
          </a:xfrm>
          <a:prstGeom prst="rect">
            <a:avLst/>
          </a:prstGeom>
        </p:spPr>
        <p:txBody>
          <a:bodyPr vert="horz" lIns="96653" tIns="48326" rIns="96653" bIns="48326" rtlCol="0" anchor="b"/>
          <a:lstStyle>
            <a:lvl1pPr algn="l" latinLnBrk="0">
              <a:defRPr lang="zh-TW" sz="1300"/>
            </a:lvl1pPr>
          </a:lstStyle>
          <a:p>
            <a:endParaRPr lang="zh-TW"/>
          </a:p>
        </p:txBody>
      </p:sp>
      <p:sp>
        <p:nvSpPr>
          <p:cNvPr id="7" name="投影片編號版面配置區 6"/>
          <p:cNvSpPr>
            <a:spLocks noGrp="1"/>
          </p:cNvSpPr>
          <p:nvPr>
            <p:ph type="sldNum" sz="quarter" idx="5"/>
          </p:nvPr>
        </p:nvSpPr>
        <p:spPr>
          <a:xfrm>
            <a:off x="3815373" y="9374301"/>
            <a:ext cx="2918831" cy="493474"/>
          </a:xfrm>
          <a:prstGeom prst="rect">
            <a:avLst/>
          </a:prstGeom>
        </p:spPr>
        <p:txBody>
          <a:bodyPr vert="horz" lIns="96653" tIns="48326" rIns="96653" bIns="48326" rtlCol="0" anchor="b"/>
          <a:lstStyle>
            <a:lvl1pPr algn="r" latinLnBrk="0">
              <a:defRPr lang="zh-TW" sz="1300"/>
            </a:lvl1pPr>
          </a:lstStyle>
          <a:p>
            <a:fld id="{69C971FF-EF28-4195-A575-329446EFAA55}" type="slidenum">
              <a:t>‹#›</a:t>
            </a:fld>
            <a:endParaRPr lang="zh-TW"/>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lang="zh-TW" sz="1200" kern="1200">
        <a:solidFill>
          <a:schemeClr val="tx1">
            <a:lumMod val="50000"/>
          </a:schemeClr>
        </a:solidFill>
        <a:latin typeface="+mn-lt"/>
        <a:ea typeface="+mn-ea"/>
        <a:cs typeface="+mn-cs"/>
      </a:defRPr>
    </a:lvl1pPr>
    <a:lvl2pPr marL="457200" algn="l" defTabSz="914400" rtl="0" eaLnBrk="1" latinLnBrk="0" hangingPunct="1">
      <a:defRPr lang="zh-TW" sz="1200" kern="1200">
        <a:solidFill>
          <a:schemeClr val="tx1">
            <a:lumMod val="50000"/>
          </a:schemeClr>
        </a:solidFill>
        <a:latin typeface="+mn-lt"/>
        <a:ea typeface="+mn-ea"/>
        <a:cs typeface="+mn-cs"/>
      </a:defRPr>
    </a:lvl2pPr>
    <a:lvl3pPr marL="914400" algn="l" defTabSz="914400" rtl="0" eaLnBrk="1" latinLnBrk="0" hangingPunct="1">
      <a:defRPr lang="zh-TW" sz="1200" kern="1200">
        <a:solidFill>
          <a:schemeClr val="tx1">
            <a:lumMod val="50000"/>
          </a:schemeClr>
        </a:solidFill>
        <a:latin typeface="+mn-lt"/>
        <a:ea typeface="+mn-ea"/>
        <a:cs typeface="+mn-cs"/>
      </a:defRPr>
    </a:lvl3pPr>
    <a:lvl4pPr marL="1371600" algn="l" defTabSz="914400" rtl="0" eaLnBrk="1" latinLnBrk="0" hangingPunct="1">
      <a:defRPr lang="zh-TW" sz="1200" kern="1200">
        <a:solidFill>
          <a:schemeClr val="tx1">
            <a:lumMod val="50000"/>
          </a:schemeClr>
        </a:solidFill>
        <a:latin typeface="+mn-lt"/>
        <a:ea typeface="+mn-ea"/>
        <a:cs typeface="+mn-cs"/>
      </a:defRPr>
    </a:lvl4pPr>
    <a:lvl5pPr marL="1828800" algn="l" defTabSz="914400" rtl="0" eaLnBrk="1" latinLnBrk="0" hangingPunct="1">
      <a:defRPr lang="zh-TW" sz="1200" kern="1200">
        <a:solidFill>
          <a:schemeClr val="tx1">
            <a:lumMod val="50000"/>
          </a:schemeClr>
        </a:solidFill>
        <a:latin typeface="+mn-lt"/>
        <a:ea typeface="+mn-ea"/>
        <a:cs typeface="+mn-cs"/>
      </a:defRPr>
    </a:lvl5pPr>
    <a:lvl6pPr marL="2286000" algn="l" defTabSz="914400" rtl="0" eaLnBrk="1" latinLnBrk="0" hangingPunct="1">
      <a:defRPr lang="zh-TW" sz="1200" kern="1200">
        <a:solidFill>
          <a:schemeClr val="tx1"/>
        </a:solidFill>
        <a:latin typeface="+mn-lt"/>
        <a:ea typeface="+mn-ea"/>
        <a:cs typeface="+mn-cs"/>
      </a:defRPr>
    </a:lvl6pPr>
    <a:lvl7pPr marL="2743200" algn="l" defTabSz="914400" rtl="0" eaLnBrk="1" latinLnBrk="0" hangingPunct="1">
      <a:defRPr lang="zh-TW" sz="1200" kern="1200">
        <a:solidFill>
          <a:schemeClr val="tx1"/>
        </a:solidFill>
        <a:latin typeface="+mn-lt"/>
        <a:ea typeface="+mn-ea"/>
        <a:cs typeface="+mn-cs"/>
      </a:defRPr>
    </a:lvl7pPr>
    <a:lvl8pPr marL="3200400" algn="l" defTabSz="914400" rtl="0" eaLnBrk="1" latinLnBrk="0" hangingPunct="1">
      <a:defRPr lang="zh-TW" sz="1200" kern="1200">
        <a:solidFill>
          <a:schemeClr val="tx1"/>
        </a:solidFill>
        <a:latin typeface="+mn-lt"/>
        <a:ea typeface="+mn-ea"/>
        <a:cs typeface="+mn-cs"/>
      </a:defRPr>
    </a:lvl8pPr>
    <a:lvl9pPr marL="3657600" algn="l" defTabSz="914400" rtl="0" eaLnBrk="1" latinLnBrk="0" hangingPunct="1">
      <a:defRPr lang="zh-TW"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259138" y="515938"/>
            <a:ext cx="3429000" cy="2571750"/>
          </a:xfrm>
        </p:spPr>
      </p:sp>
      <p:sp>
        <p:nvSpPr>
          <p:cNvPr id="3" name="备注占位符 2"/>
          <p:cNvSpPr>
            <a:spLocks noGrp="1"/>
          </p:cNvSpPr>
          <p:nvPr>
            <p:ph type="body" idx="1"/>
          </p:nvPr>
        </p:nvSpPr>
        <p:spPr/>
        <p:txBody>
          <a:bodyPr/>
          <a:lstStyle/>
          <a:p>
            <a:endParaRPr lang="zh-TW" altLang="en-US" noProof="0" dirty="0">
              <a:latin typeface="Microsoft JhengHei" pitchFamily="34" charset="-120"/>
              <a:ea typeface="Microsoft JhengHei" pitchFamily="34" charset="-120"/>
            </a:endParaRPr>
          </a:p>
        </p:txBody>
      </p:sp>
      <p:sp>
        <p:nvSpPr>
          <p:cNvPr id="4" name="灯片编号占位符 3"/>
          <p:cNvSpPr>
            <a:spLocks noGrp="1"/>
          </p:cNvSpPr>
          <p:nvPr>
            <p:ph type="sldNum" sz="quarter" idx="10"/>
          </p:nvPr>
        </p:nvSpPr>
        <p:spPr/>
        <p:txBody>
          <a:bodyPr/>
          <a:lstStyle/>
          <a:p>
            <a:fld id="{69C971FF-EF28-4195-A575-329446EFAA55}" type="slidenum">
              <a:rPr lang="en-US" altLang="zh-CN" smtClean="0"/>
              <a:t>1</a:t>
            </a:fld>
            <a:endParaRPr lang="zh-CN" altLang="en-US"/>
          </a:p>
        </p:txBody>
      </p:sp>
    </p:spTree>
    <p:extLst>
      <p:ext uri="{BB962C8B-B14F-4D97-AF65-F5344CB8AC3E}">
        <p14:creationId xmlns:p14="http://schemas.microsoft.com/office/powerpoint/2010/main" val="208726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10</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11</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19</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20</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21</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29</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30</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31</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39</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40</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41</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49</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50</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51</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52</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53</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54</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55</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58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6</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7</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8</a:t>
            </a:fld>
            <a:endParaRPr lang="zh-TW"/>
          </a:p>
        </p:txBody>
      </p:sp>
    </p:spTree>
    <p:extLst>
      <p:ext uri="{BB962C8B-B14F-4D97-AF65-F5344CB8AC3E}">
        <p14:creationId xmlns:p14="http://schemas.microsoft.com/office/powerpoint/2010/main" val="3663117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03288" y="742950"/>
            <a:ext cx="4929187" cy="3698875"/>
          </a:xfrm>
        </p:spPr>
      </p:sp>
      <p:sp>
        <p:nvSpPr>
          <p:cNvPr id="3" name="備忘稿版面配置區 2"/>
          <p:cNvSpPr>
            <a:spLocks noGrp="1"/>
          </p:cNvSpPr>
          <p:nvPr>
            <p:ph type="body" idx="1"/>
          </p:nvPr>
        </p:nvSpPr>
        <p:spPr/>
        <p:txBody>
          <a:bodyPr/>
          <a:lstStyle/>
          <a:p>
            <a:endParaRPr lang="zh-TW" dirty="0"/>
          </a:p>
        </p:txBody>
      </p:sp>
      <p:sp>
        <p:nvSpPr>
          <p:cNvPr id="4" name="投影片編號版面配置區 3"/>
          <p:cNvSpPr>
            <a:spLocks noGrp="1"/>
          </p:cNvSpPr>
          <p:nvPr>
            <p:ph type="sldNum" sz="quarter" idx="10"/>
          </p:nvPr>
        </p:nvSpPr>
        <p:spPr/>
        <p:txBody>
          <a:bodyPr/>
          <a:lstStyle/>
          <a:p>
            <a:fld id="{3A2CC701-D80A-463B-8415-A85485312088}" type="slidenum">
              <a:rPr lang="en-US" altLang="zh-TW" smtClean="0"/>
              <a:pPr/>
              <a:t>9</a:t>
            </a:fld>
            <a:endParaRPr lang="zh-TW"/>
          </a:p>
        </p:txBody>
      </p:sp>
    </p:spTree>
    <p:extLst>
      <p:ext uri="{BB962C8B-B14F-4D97-AF65-F5344CB8AC3E}">
        <p14:creationId xmlns:p14="http://schemas.microsoft.com/office/powerpoint/2010/main" val="3663117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913448" y="1828800"/>
            <a:ext cx="7317105" cy="3048001"/>
          </a:xfrm>
          <a:prstGeom prst="rect">
            <a:avLst/>
          </a:prstGeom>
        </p:spPr>
        <p:txBody>
          <a:bodyPr>
            <a:normAutofit/>
          </a:bodyPr>
          <a:lstStyle>
            <a:lvl1pPr latinLnBrk="0">
              <a:defRPr lang="zh-TW" sz="3301">
                <a:latin typeface="Microsoft JhengHei" pitchFamily="34" charset="-120"/>
                <a:ea typeface="Microsoft JhengHei" pitchFamily="34" charset="-120"/>
              </a:defRPr>
            </a:lvl1pPr>
          </a:lstStyle>
          <a:p>
            <a:r>
              <a:rPr lang="zh-TW" altLang="en-US" smtClean="0"/>
              <a:t>按一下以編輯母片標題樣式</a:t>
            </a:r>
            <a:endParaRPr lang="zh-TW"/>
          </a:p>
        </p:txBody>
      </p:sp>
      <p:sp>
        <p:nvSpPr>
          <p:cNvPr id="3" name="副標題 2"/>
          <p:cNvSpPr>
            <a:spLocks noGrp="1"/>
          </p:cNvSpPr>
          <p:nvPr>
            <p:ph type="subTitle" idx="1"/>
          </p:nvPr>
        </p:nvSpPr>
        <p:spPr>
          <a:xfrm>
            <a:off x="913449" y="5029200"/>
            <a:ext cx="5887983" cy="1143000"/>
          </a:xfrm>
          <a:prstGeom prst="rect">
            <a:avLst/>
          </a:prstGeom>
        </p:spPr>
        <p:txBody>
          <a:bodyPr>
            <a:normAutofit/>
          </a:bodyPr>
          <a:lstStyle>
            <a:lvl1pPr marL="0" indent="0" algn="l" latinLnBrk="0">
              <a:spcBef>
                <a:spcPts val="0"/>
              </a:spcBef>
              <a:buNone/>
              <a:defRPr lang="zh-TW" sz="1500">
                <a:solidFill>
                  <a:schemeClr val="tx1"/>
                </a:solidFill>
                <a:latin typeface="Microsoft JhengHei" pitchFamily="34" charset="-120"/>
                <a:ea typeface="Microsoft JhengHei" pitchFamily="34" charset="-120"/>
              </a:defRPr>
            </a:lvl1pPr>
            <a:lvl2pPr marL="342991" indent="0" algn="ctr" latinLnBrk="0">
              <a:buNone/>
              <a:defRPr lang="zh-TW">
                <a:solidFill>
                  <a:schemeClr val="tx1">
                    <a:tint val="75000"/>
                  </a:schemeClr>
                </a:solidFill>
              </a:defRPr>
            </a:lvl2pPr>
            <a:lvl3pPr marL="685983" indent="0" algn="ctr" latinLnBrk="0">
              <a:buNone/>
              <a:defRPr lang="zh-TW">
                <a:solidFill>
                  <a:schemeClr val="tx1">
                    <a:tint val="75000"/>
                  </a:schemeClr>
                </a:solidFill>
              </a:defRPr>
            </a:lvl3pPr>
            <a:lvl4pPr marL="1028974" indent="0" algn="ctr" latinLnBrk="0">
              <a:buNone/>
              <a:defRPr lang="zh-TW">
                <a:solidFill>
                  <a:schemeClr val="tx1">
                    <a:tint val="75000"/>
                  </a:schemeClr>
                </a:solidFill>
              </a:defRPr>
            </a:lvl4pPr>
            <a:lvl5pPr marL="1371966" indent="0" algn="ctr" latinLnBrk="0">
              <a:buNone/>
              <a:defRPr lang="zh-TW">
                <a:solidFill>
                  <a:schemeClr val="tx1">
                    <a:tint val="75000"/>
                  </a:schemeClr>
                </a:solidFill>
              </a:defRPr>
            </a:lvl5pPr>
            <a:lvl6pPr marL="1714957" indent="0" algn="ctr" latinLnBrk="0">
              <a:buNone/>
              <a:defRPr lang="zh-TW">
                <a:solidFill>
                  <a:schemeClr val="tx1">
                    <a:tint val="75000"/>
                  </a:schemeClr>
                </a:solidFill>
              </a:defRPr>
            </a:lvl6pPr>
            <a:lvl7pPr marL="2057949" indent="0" algn="ctr" latinLnBrk="0">
              <a:buNone/>
              <a:defRPr lang="zh-TW">
                <a:solidFill>
                  <a:schemeClr val="tx1">
                    <a:tint val="75000"/>
                  </a:schemeClr>
                </a:solidFill>
              </a:defRPr>
            </a:lvl7pPr>
            <a:lvl8pPr marL="2400940" indent="0" algn="ctr" latinLnBrk="0">
              <a:buNone/>
              <a:defRPr lang="zh-TW">
                <a:solidFill>
                  <a:schemeClr val="tx1">
                    <a:tint val="75000"/>
                  </a:schemeClr>
                </a:solidFill>
              </a:defRPr>
            </a:lvl8pPr>
            <a:lvl9pPr marL="2743932" indent="0" algn="ctr" latinLnBrk="0">
              <a:buNone/>
              <a:defRPr lang="zh-TW">
                <a:solidFill>
                  <a:schemeClr val="tx1">
                    <a:tint val="75000"/>
                  </a:schemeClr>
                </a:solidFill>
              </a:defRPr>
            </a:lvl9pPr>
          </a:lstStyle>
          <a:p>
            <a:r>
              <a:rPr lang="zh-TW" altLang="en-US" smtClean="0"/>
              <a:t>按一下以編輯母片副標題樣式</a:t>
            </a:r>
            <a:endParaRPr lang="zh-TW"/>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913449" y="274638"/>
            <a:ext cx="7317105" cy="1325562"/>
          </a:xfrm>
          <a:prstGeom prst="rect">
            <a:avLst/>
          </a:prstGeom>
        </p:spPr>
        <p:txBody>
          <a:bodyPr/>
          <a:lstStyle/>
          <a:p>
            <a:r>
              <a:rPr lang="zh-TW" altLang="en-US" smtClean="0"/>
              <a:t>按一下以編輯母片標題樣式</a:t>
            </a:r>
            <a:endParaRPr lang="zh-TW"/>
          </a:p>
        </p:txBody>
      </p:sp>
      <p:sp>
        <p:nvSpPr>
          <p:cNvPr id="3" name="直排文字版面配置區 2"/>
          <p:cNvSpPr>
            <a:spLocks noGrp="1"/>
          </p:cNvSpPr>
          <p:nvPr>
            <p:ph type="body" orient="vert" idx="1"/>
          </p:nvPr>
        </p:nvSpPr>
        <p:spPr>
          <a:xfrm>
            <a:off x="913449" y="1828800"/>
            <a:ext cx="7317105" cy="4343400"/>
          </a:xfrm>
          <a:prstGeom prst="rect">
            <a:avLst/>
          </a:prstGeom>
        </p:spPr>
        <p:txBody>
          <a:bodyPr vert="eaVert"/>
          <a:lstStyle>
            <a:lvl5pPr latinLnBrk="0">
              <a:defRPr lang="zh-TW"/>
            </a:lvl5pPr>
            <a:lvl6pPr latinLnBrk="0">
              <a:defRPr lang="zh-TW"/>
            </a:lvl6pPr>
            <a:lvl7pPr latinLnBrk="0">
              <a:defRPr lang="zh-TW" baseline="0"/>
            </a:lvl7pPr>
            <a:lvl8pPr latinLnBrk="0">
              <a:defRPr lang="zh-TW" baseline="0"/>
            </a:lvl8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4" name="日期版面配置區 3"/>
          <p:cNvSpPr>
            <a:spLocks noGrp="1"/>
          </p:cNvSpPr>
          <p:nvPr>
            <p:ph type="dt" sz="half" idx="10"/>
          </p:nvPr>
        </p:nvSpPr>
        <p:spPr/>
        <p:txBody>
          <a:bodyPr/>
          <a:lstStyle/>
          <a:p>
            <a:fld id="{D87B81FA-44B8-457E-967D-51929A66E705}" type="datetime1">
              <a:rPr lang="zh-TW" altLang="en-US" smtClean="0"/>
              <a:t>2014/7/28</a:t>
            </a:fld>
            <a:endParaRPr lang="zh-TW"/>
          </a:p>
        </p:txBody>
      </p:sp>
      <p:sp>
        <p:nvSpPr>
          <p:cNvPr id="5" name="頁尾版面配置區 4"/>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6" name="投影片編號版面配置區 5"/>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685800"/>
            <a:ext cx="1601153" cy="5486400"/>
          </a:xfrm>
          <a:prstGeom prst="rect">
            <a:avLst/>
          </a:prstGeom>
        </p:spPr>
        <p:txBody>
          <a:bodyPr vert="eaVert"/>
          <a:lstStyle/>
          <a:p>
            <a:r>
              <a:rPr lang="zh-TW" altLang="en-US" smtClean="0"/>
              <a:t>按一下以編輯母片標題樣式</a:t>
            </a:r>
            <a:endParaRPr lang="zh-TW"/>
          </a:p>
        </p:txBody>
      </p:sp>
      <p:sp>
        <p:nvSpPr>
          <p:cNvPr id="3" name="直排文字版面配置區 2"/>
          <p:cNvSpPr>
            <a:spLocks noGrp="1"/>
          </p:cNvSpPr>
          <p:nvPr>
            <p:ph type="body" orient="vert" idx="1"/>
          </p:nvPr>
        </p:nvSpPr>
        <p:spPr>
          <a:xfrm>
            <a:off x="913448" y="685800"/>
            <a:ext cx="5563552" cy="5486400"/>
          </a:xfrm>
          <a:prstGeom prst="rect">
            <a:avLst/>
          </a:prstGeom>
        </p:spPr>
        <p:txBody>
          <a:bodyPr vert="eaVert"/>
          <a:lstStyle>
            <a:lvl5pPr latinLnBrk="0">
              <a:defRPr lang="zh-TW"/>
            </a:lvl5pPr>
            <a:lvl6pPr latinLnBrk="0">
              <a:defRPr lang="zh-TW"/>
            </a:lvl6pPr>
            <a:lvl7pPr latinLnBrk="0">
              <a:defRPr lang="zh-TW"/>
            </a:lvl7pPr>
            <a:lvl8pPr latinLnBrk="0">
              <a:defRPr lang="zh-TW"/>
            </a:lvl8pPr>
            <a:lvl9pPr latinLnBrk="0">
              <a:defRPr lang="zh-TW"/>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4" name="日期版面配置區 3"/>
          <p:cNvSpPr>
            <a:spLocks noGrp="1"/>
          </p:cNvSpPr>
          <p:nvPr>
            <p:ph type="dt" sz="half" idx="10"/>
          </p:nvPr>
        </p:nvSpPr>
        <p:spPr/>
        <p:txBody>
          <a:bodyPr/>
          <a:lstStyle/>
          <a:p>
            <a:fld id="{DD90B631-AB21-4BB7-9FDD-04E76951C885}" type="datetime1">
              <a:rPr lang="zh-TW" altLang="en-US" smtClean="0"/>
              <a:t>2014/7/28</a:t>
            </a:fld>
            <a:endParaRPr lang="zh-TW"/>
          </a:p>
        </p:txBody>
      </p:sp>
      <p:sp>
        <p:nvSpPr>
          <p:cNvPr id="5" name="頁尾版面配置區 4"/>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6" name="投影片編號版面配置區 5"/>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913449" y="274638"/>
            <a:ext cx="7317105" cy="1325562"/>
          </a:xfrm>
          <a:prstGeom prst="rect">
            <a:avLst/>
          </a:prstGeom>
        </p:spPr>
        <p:txBody>
          <a:bodyPr/>
          <a:lstStyle/>
          <a:p>
            <a:r>
              <a:rPr lang="zh-TW" altLang="en-US" smtClean="0"/>
              <a:t>按一下以編輯母片標題樣式</a:t>
            </a:r>
            <a:endParaRPr lang="zh-TW"/>
          </a:p>
        </p:txBody>
      </p:sp>
      <p:sp>
        <p:nvSpPr>
          <p:cNvPr id="3" name="內容版面配置區 2"/>
          <p:cNvSpPr>
            <a:spLocks noGrp="1"/>
          </p:cNvSpPr>
          <p:nvPr>
            <p:ph idx="1"/>
          </p:nvPr>
        </p:nvSpPr>
        <p:spPr>
          <a:xfrm>
            <a:off x="913449" y="1828800"/>
            <a:ext cx="7317105" cy="4343400"/>
          </a:xfrm>
          <a:prstGeom prst="rect">
            <a:avLst/>
          </a:prstGeom>
        </p:spPr>
        <p:txBody>
          <a:bodyPr/>
          <a:lstStyle>
            <a:lvl5pPr latinLnBrk="0">
              <a:defRPr lang="zh-TW"/>
            </a:lvl5pPr>
            <a:lvl6pPr latinLnBrk="0">
              <a:defRPr lang="zh-TW"/>
            </a:lvl6pPr>
            <a:lvl7pPr latinLnBrk="0">
              <a:defRPr lang="zh-TW" baseline="0"/>
            </a:lvl7pPr>
            <a:lvl8pPr latinLnBrk="0">
              <a:defRPr lang="zh-TW" baseline="0"/>
            </a:lvl8pPr>
            <a:lvl9pPr latinLnBrk="0">
              <a:defRPr lang="zh-TW"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4" name="日期版面配置區 3"/>
          <p:cNvSpPr>
            <a:spLocks noGrp="1"/>
          </p:cNvSpPr>
          <p:nvPr>
            <p:ph type="dt" sz="half" idx="10"/>
          </p:nvPr>
        </p:nvSpPr>
        <p:spPr/>
        <p:txBody>
          <a:bodyPr/>
          <a:lstStyle/>
          <a:p>
            <a:fld id="{3953EAC3-97C7-4725-B3D3-3992AB7F8C57}" type="datetime1">
              <a:rPr lang="zh-TW" altLang="en-US" smtClean="0"/>
              <a:t>2014/7/28</a:t>
            </a:fld>
            <a:endParaRPr lang="zh-TW"/>
          </a:p>
        </p:txBody>
      </p:sp>
      <p:sp>
        <p:nvSpPr>
          <p:cNvPr id="5" name="頁尾版面配置區 4"/>
          <p:cNvSpPr>
            <a:spLocks noGrp="1"/>
          </p:cNvSpPr>
          <p:nvPr>
            <p:ph type="ftr" sz="quarter" idx="11"/>
          </p:nvPr>
        </p:nvSpPr>
        <p:spPr/>
        <p:txBody>
          <a:bodyPr/>
          <a:lstStyle>
            <a:lvl1pPr>
              <a:defRPr sz="1050">
                <a:latin typeface="標楷體" panose="03000509000000000000" pitchFamily="65" charset="-120"/>
                <a:ea typeface="標楷體" panose="03000509000000000000" pitchFamily="65" charset="-120"/>
              </a:defRPr>
            </a:lvl1pPr>
          </a:lstStyle>
          <a:p>
            <a:r>
              <a:rPr lang="zh-TW" altLang="en-US" smtClean="0"/>
              <a:t>梁定澎主編            電子商務</a:t>
            </a:r>
            <a:r>
              <a:rPr lang="en-US" altLang="zh-TW" smtClean="0"/>
              <a:t>:</a:t>
            </a:r>
            <a:r>
              <a:rPr lang="zh-TW" altLang="en-US" smtClean="0"/>
              <a:t>數位時代商機  </a:t>
            </a:r>
            <a:r>
              <a:rPr lang="en-US" altLang="zh-TW" smtClean="0"/>
              <a:t>2014</a:t>
            </a:r>
            <a:endParaRPr lang="zh-TW" altLang="en-US" dirty="0"/>
          </a:p>
        </p:txBody>
      </p:sp>
      <p:sp>
        <p:nvSpPr>
          <p:cNvPr id="6" name="投影片編號版面配置區 5"/>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251546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953EAC3-97C7-4725-B3D3-3992AB7F8C57}" type="datetime1">
              <a:rPr lang="zh-TW" altLang="en-US" smtClean="0"/>
              <a:t>2014/7/28</a:t>
            </a:fld>
            <a:endParaRPr lang="zh-TW"/>
          </a:p>
        </p:txBody>
      </p:sp>
      <p:sp>
        <p:nvSpPr>
          <p:cNvPr id="5" name="頁尾版面配置區 4"/>
          <p:cNvSpPr>
            <a:spLocks noGrp="1"/>
          </p:cNvSpPr>
          <p:nvPr>
            <p:ph type="ftr" sz="quarter" idx="11"/>
          </p:nvPr>
        </p:nvSpPr>
        <p:spPr/>
        <p:txBody>
          <a:bodyPr/>
          <a:lstStyle>
            <a:lvl1pPr>
              <a:defRPr sz="1050">
                <a:latin typeface="標楷體" panose="03000509000000000000" pitchFamily="65" charset="-120"/>
                <a:ea typeface="標楷體" panose="03000509000000000000" pitchFamily="65" charset="-120"/>
              </a:defRPr>
            </a:lvl1pPr>
          </a:lstStyle>
          <a:p>
            <a:r>
              <a:rPr lang="zh-TW" altLang="en-US" smtClean="0"/>
              <a:t>梁定澎主編            電子商務</a:t>
            </a:r>
            <a:r>
              <a:rPr lang="en-US" altLang="zh-TW" smtClean="0"/>
              <a:t>:</a:t>
            </a:r>
            <a:r>
              <a:rPr lang="zh-TW" altLang="en-US" smtClean="0"/>
              <a:t>數位時代商機  </a:t>
            </a:r>
            <a:r>
              <a:rPr lang="en-US" altLang="zh-TW" smtClean="0"/>
              <a:t>2014</a:t>
            </a:r>
            <a:endParaRPr lang="zh-TW" altLang="en-US" dirty="0"/>
          </a:p>
        </p:txBody>
      </p:sp>
      <p:sp>
        <p:nvSpPr>
          <p:cNvPr id="6" name="投影片編號版面配置區 5"/>
          <p:cNvSpPr>
            <a:spLocks noGrp="1"/>
          </p:cNvSpPr>
          <p:nvPr>
            <p:ph type="sldNum" sz="quarter" idx="12"/>
          </p:nvPr>
        </p:nvSpPr>
        <p:spPr/>
        <p:txBody>
          <a:bodyPr/>
          <a:lstStyle/>
          <a:p>
            <a:fld id="{F36C87F6-986D-49E6-AF40-1B3A1EE8064D}" type="slidenum">
              <a:t>‹#›</a:t>
            </a:fld>
            <a:endParaRPr lang="zh-TW"/>
          </a:p>
        </p:txBody>
      </p:sp>
      <p:sp>
        <p:nvSpPr>
          <p:cNvPr id="7" name="標題版面配置區 1"/>
          <p:cNvSpPr>
            <a:spLocks noGrp="1"/>
          </p:cNvSpPr>
          <p:nvPr>
            <p:ph type="title"/>
          </p:nvPr>
        </p:nvSpPr>
        <p:spPr>
          <a:xfrm>
            <a:off x="457201" y="274638"/>
            <a:ext cx="8219256" cy="1325562"/>
          </a:xfrm>
          <a:prstGeom prst="rect">
            <a:avLst/>
          </a:prstGeom>
        </p:spPr>
        <p:txBody>
          <a:bodyPr vert="horz" lIns="91440" tIns="45720" rIns="91440" bIns="45720" rtlCol="0" anchor="ctr" anchorCtr="0">
            <a:normAutofit/>
          </a:bodyPr>
          <a:lstStyle/>
          <a:p>
            <a:pPr lvl="0" algn="ctr" defTabSz="914400"/>
            <a:r>
              <a:rPr lang="zh-TW" dirty="0"/>
              <a:t>按一下以編輯母片標題樣式</a:t>
            </a:r>
          </a:p>
        </p:txBody>
      </p:sp>
      <p:sp>
        <p:nvSpPr>
          <p:cNvPr id="8" name="文字版面配置區 2"/>
          <p:cNvSpPr>
            <a:spLocks noGrp="1"/>
          </p:cNvSpPr>
          <p:nvPr>
            <p:ph idx="1"/>
          </p:nvPr>
        </p:nvSpPr>
        <p:spPr>
          <a:xfrm>
            <a:off x="457201" y="1602000"/>
            <a:ext cx="8219256" cy="4923344"/>
          </a:xfrm>
          <a:prstGeom prst="rect">
            <a:avLst/>
          </a:prstGeom>
        </p:spPr>
        <p:txBody>
          <a:bodyPr vert="horz" lIns="91440" tIns="45720" rIns="91440" bIns="45720" rtlCol="0">
            <a:normAutofit/>
          </a:bodyPr>
          <a:lstStyle/>
          <a:p>
            <a:pPr marL="274320" lvl="0" indent="-228600" algn="l" defTabSz="914400" rtl="0" eaLnBrk="1" latinLnBrk="0" hangingPunct="1">
              <a:lnSpc>
                <a:spcPct val="90000"/>
              </a:lnSpc>
              <a:spcBef>
                <a:spcPts val="1800"/>
              </a:spcBef>
              <a:buClr>
                <a:schemeClr val="tx2"/>
              </a:buClr>
              <a:buSzPct val="80000"/>
              <a:buFont typeface="Arial" pitchFamily="34" charset="0"/>
              <a:buChar char="•"/>
            </a:pPr>
            <a:r>
              <a:rPr lang="zh-TW" dirty="0"/>
              <a:t>按一下以編輯母片文字樣式</a:t>
            </a:r>
          </a:p>
          <a:p>
            <a:pPr lvl="1"/>
            <a:r>
              <a:rPr lang="zh-TW" dirty="0"/>
              <a:t>第二層</a:t>
            </a:r>
          </a:p>
          <a:p>
            <a:pPr lvl="2"/>
            <a:r>
              <a:rPr lang="zh-TW" dirty="0"/>
              <a:t>第三層</a:t>
            </a:r>
          </a:p>
          <a:p>
            <a:pPr lvl="3"/>
            <a:r>
              <a:rPr lang="zh-TW" dirty="0"/>
              <a:t>第四層</a:t>
            </a:r>
          </a:p>
          <a:p>
            <a:pPr lvl="4"/>
            <a:r>
              <a:rPr lang="zh-TW" dirty="0"/>
              <a:t>第五層</a:t>
            </a: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913449" y="3429001"/>
            <a:ext cx="7317105" cy="2362199"/>
          </a:xfrm>
          <a:prstGeom prst="rect">
            <a:avLst/>
          </a:prstGeom>
        </p:spPr>
        <p:txBody>
          <a:bodyPr anchor="b">
            <a:normAutofit/>
          </a:bodyPr>
          <a:lstStyle>
            <a:lvl1pPr algn="l" latinLnBrk="0">
              <a:defRPr lang="zh-TW" sz="3301" b="0" cap="all"/>
            </a:lvl1pPr>
          </a:lstStyle>
          <a:p>
            <a:r>
              <a:rPr lang="zh-TW" altLang="en-US" smtClean="0"/>
              <a:t>按一下以編輯母片標題樣式</a:t>
            </a:r>
            <a:endParaRPr lang="zh-TW" dirty="0"/>
          </a:p>
        </p:txBody>
      </p:sp>
      <p:sp>
        <p:nvSpPr>
          <p:cNvPr id="3" name="文字版面配置區 2"/>
          <p:cNvSpPr>
            <a:spLocks noGrp="1"/>
          </p:cNvSpPr>
          <p:nvPr>
            <p:ph type="body" idx="1"/>
          </p:nvPr>
        </p:nvSpPr>
        <p:spPr>
          <a:xfrm>
            <a:off x="910100" y="685802"/>
            <a:ext cx="5891331" cy="1142999"/>
          </a:xfrm>
          <a:prstGeom prst="rect">
            <a:avLst/>
          </a:prstGeom>
        </p:spPr>
        <p:txBody>
          <a:bodyPr anchor="t"/>
          <a:lstStyle>
            <a:lvl1pPr marL="0" indent="0" latinLnBrk="0">
              <a:spcBef>
                <a:spcPts val="0"/>
              </a:spcBef>
              <a:buNone/>
              <a:defRPr lang="zh-TW" sz="1500">
                <a:solidFill>
                  <a:schemeClr val="tx1"/>
                </a:solidFill>
              </a:defRPr>
            </a:lvl1pPr>
            <a:lvl2pPr marL="342991" indent="0" latinLnBrk="0">
              <a:buNone/>
              <a:defRPr lang="zh-TW" sz="1350">
                <a:solidFill>
                  <a:schemeClr val="tx1">
                    <a:tint val="75000"/>
                  </a:schemeClr>
                </a:solidFill>
              </a:defRPr>
            </a:lvl2pPr>
            <a:lvl3pPr marL="685983" indent="0" latinLnBrk="0">
              <a:buNone/>
              <a:defRPr lang="zh-TW" sz="1200">
                <a:solidFill>
                  <a:schemeClr val="tx1">
                    <a:tint val="75000"/>
                  </a:schemeClr>
                </a:solidFill>
              </a:defRPr>
            </a:lvl3pPr>
            <a:lvl4pPr marL="1028974" indent="0" latinLnBrk="0">
              <a:buNone/>
              <a:defRPr lang="zh-TW" sz="1050">
                <a:solidFill>
                  <a:schemeClr val="tx1">
                    <a:tint val="75000"/>
                  </a:schemeClr>
                </a:solidFill>
              </a:defRPr>
            </a:lvl4pPr>
            <a:lvl5pPr marL="1371966" indent="0" latinLnBrk="0">
              <a:buNone/>
              <a:defRPr lang="zh-TW" sz="1050">
                <a:solidFill>
                  <a:schemeClr val="tx1">
                    <a:tint val="75000"/>
                  </a:schemeClr>
                </a:solidFill>
              </a:defRPr>
            </a:lvl5pPr>
            <a:lvl6pPr marL="1714957" indent="0" latinLnBrk="0">
              <a:buNone/>
              <a:defRPr lang="zh-TW" sz="1050">
                <a:solidFill>
                  <a:schemeClr val="tx1">
                    <a:tint val="75000"/>
                  </a:schemeClr>
                </a:solidFill>
              </a:defRPr>
            </a:lvl6pPr>
            <a:lvl7pPr marL="2057949" indent="0" latinLnBrk="0">
              <a:buNone/>
              <a:defRPr lang="zh-TW" sz="1050">
                <a:solidFill>
                  <a:schemeClr val="tx1">
                    <a:tint val="75000"/>
                  </a:schemeClr>
                </a:solidFill>
              </a:defRPr>
            </a:lvl7pPr>
            <a:lvl8pPr marL="2400940" indent="0" latinLnBrk="0">
              <a:buNone/>
              <a:defRPr lang="zh-TW" sz="1050">
                <a:solidFill>
                  <a:schemeClr val="tx1">
                    <a:tint val="75000"/>
                  </a:schemeClr>
                </a:solidFill>
              </a:defRPr>
            </a:lvl8pPr>
            <a:lvl9pPr marL="2743932" indent="0" latinLnBrk="0">
              <a:buNone/>
              <a:defRPr lang="zh-TW" sz="105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EEDA9793-4C84-42C6-B34F-CDE7C7D45B4E}" type="datetime1">
              <a:rPr lang="zh-TW" altLang="en-US" smtClean="0"/>
              <a:t>2014/7/28</a:t>
            </a:fld>
            <a:endParaRPr lang="zh-TW"/>
          </a:p>
        </p:txBody>
      </p:sp>
      <p:sp>
        <p:nvSpPr>
          <p:cNvPr id="5" name="頁尾版面配置區 4"/>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6" name="投影片編號版面配置區 5"/>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913449" y="274638"/>
            <a:ext cx="7317105" cy="1325562"/>
          </a:xfrm>
          <a:prstGeom prst="rect">
            <a:avLst/>
          </a:prstGeom>
        </p:spPr>
        <p:txBody>
          <a:bodyPr/>
          <a:lstStyle/>
          <a:p>
            <a:r>
              <a:rPr lang="zh-TW" altLang="en-US" smtClean="0"/>
              <a:t>按一下以編輯母片標題樣式</a:t>
            </a:r>
            <a:endParaRPr lang="zh-TW"/>
          </a:p>
        </p:txBody>
      </p:sp>
      <p:sp>
        <p:nvSpPr>
          <p:cNvPr id="3" name="內容版面配置區 2"/>
          <p:cNvSpPr>
            <a:spLocks noGrp="1"/>
          </p:cNvSpPr>
          <p:nvPr>
            <p:ph sz="half" idx="1"/>
          </p:nvPr>
        </p:nvSpPr>
        <p:spPr>
          <a:xfrm>
            <a:off x="925200" y="1828800"/>
            <a:ext cx="3532470" cy="4343400"/>
          </a:xfrm>
          <a:prstGeom prst="rect">
            <a:avLst/>
          </a:prstGeom>
        </p:spPr>
        <p:txBody>
          <a:bodyPr>
            <a:normAutofit/>
          </a:bodyPr>
          <a:lstStyle>
            <a:lvl1pPr latinLnBrk="0">
              <a:defRPr lang="zh-TW" sz="1800"/>
            </a:lvl1pPr>
            <a:lvl2pPr latinLnBrk="0">
              <a:defRPr lang="zh-TW" sz="1500"/>
            </a:lvl2pPr>
            <a:lvl3pPr latinLnBrk="0">
              <a:defRPr lang="zh-TW" sz="1350"/>
            </a:lvl3pPr>
            <a:lvl4pPr latinLnBrk="0">
              <a:defRPr lang="zh-TW" sz="1200"/>
            </a:lvl4pPr>
            <a:lvl5pPr latinLnBrk="0">
              <a:defRPr lang="zh-TW" sz="1200"/>
            </a:lvl5pPr>
            <a:lvl6pPr latinLnBrk="0">
              <a:defRPr lang="zh-TW" sz="1200"/>
            </a:lvl6pPr>
            <a:lvl7pPr latinLnBrk="0">
              <a:defRPr lang="zh-TW" sz="1200" baseline="0"/>
            </a:lvl7pPr>
            <a:lvl8pPr latinLnBrk="0">
              <a:defRPr lang="zh-TW" sz="1200" baseline="0"/>
            </a:lvl8pPr>
            <a:lvl9pPr latinLnBrk="0">
              <a:defRPr lang="zh-TW" sz="120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4" name="內容版面配置區 3"/>
          <p:cNvSpPr>
            <a:spLocks noGrp="1"/>
          </p:cNvSpPr>
          <p:nvPr>
            <p:ph sz="half" idx="2"/>
          </p:nvPr>
        </p:nvSpPr>
        <p:spPr>
          <a:xfrm>
            <a:off x="4698083" y="1828800"/>
            <a:ext cx="3532470" cy="4343400"/>
          </a:xfrm>
          <a:prstGeom prst="rect">
            <a:avLst/>
          </a:prstGeom>
        </p:spPr>
        <p:txBody>
          <a:bodyPr>
            <a:normAutofit/>
          </a:bodyPr>
          <a:lstStyle>
            <a:lvl1pPr latinLnBrk="0">
              <a:defRPr lang="zh-TW" sz="1800"/>
            </a:lvl1pPr>
            <a:lvl2pPr latinLnBrk="0">
              <a:defRPr lang="zh-TW" sz="1500"/>
            </a:lvl2pPr>
            <a:lvl3pPr latinLnBrk="0">
              <a:defRPr lang="zh-TW" sz="1350"/>
            </a:lvl3pPr>
            <a:lvl4pPr latinLnBrk="0">
              <a:defRPr lang="zh-TW" sz="1200"/>
            </a:lvl4pPr>
            <a:lvl5pPr latinLnBrk="0">
              <a:defRPr lang="zh-TW" sz="1200"/>
            </a:lvl5pPr>
            <a:lvl6pPr latinLnBrk="0">
              <a:defRPr lang="zh-TW" sz="1200"/>
            </a:lvl6pPr>
            <a:lvl7pPr latinLnBrk="0">
              <a:defRPr lang="zh-TW" sz="1200"/>
            </a:lvl7pPr>
            <a:lvl8pPr latinLnBrk="0">
              <a:defRPr lang="zh-TW" sz="1200"/>
            </a:lvl8pPr>
            <a:lvl9pPr latinLnBrk="0">
              <a:defRPr lang="zh-TW"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5" name="日期版面配置區 4"/>
          <p:cNvSpPr>
            <a:spLocks noGrp="1"/>
          </p:cNvSpPr>
          <p:nvPr>
            <p:ph type="dt" sz="half" idx="10"/>
          </p:nvPr>
        </p:nvSpPr>
        <p:spPr/>
        <p:txBody>
          <a:bodyPr/>
          <a:lstStyle/>
          <a:p>
            <a:fld id="{991BB105-274F-4444-8BF2-55F8EE1680EE}" type="datetime1">
              <a:rPr lang="zh-TW" altLang="en-US" smtClean="0"/>
              <a:t>2014/7/28</a:t>
            </a:fld>
            <a:endParaRPr lang="zh-TW"/>
          </a:p>
        </p:txBody>
      </p:sp>
      <p:sp>
        <p:nvSpPr>
          <p:cNvPr id="6" name="頁尾版面配置區 5"/>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7" name="投影片編號版面配置區 6"/>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a:xfrm>
            <a:off x="913449" y="274638"/>
            <a:ext cx="7317105" cy="1325562"/>
          </a:xfrm>
          <a:prstGeom prst="rect">
            <a:avLst/>
          </a:prstGeom>
        </p:spPr>
        <p:txBody>
          <a:bodyPr/>
          <a:lstStyle>
            <a:lvl1pPr latinLnBrk="0">
              <a:defRPr lang="zh-TW"/>
            </a:lvl1pPr>
          </a:lstStyle>
          <a:p>
            <a:r>
              <a:rPr lang="zh-TW" altLang="en-US" smtClean="0"/>
              <a:t>按一下以編輯母片標題樣式</a:t>
            </a:r>
            <a:endParaRPr lang="zh-TW"/>
          </a:p>
        </p:txBody>
      </p:sp>
      <p:sp>
        <p:nvSpPr>
          <p:cNvPr id="3" name="文字版面配置區 2"/>
          <p:cNvSpPr>
            <a:spLocks noGrp="1"/>
          </p:cNvSpPr>
          <p:nvPr>
            <p:ph type="body" idx="1"/>
          </p:nvPr>
        </p:nvSpPr>
        <p:spPr>
          <a:xfrm>
            <a:off x="913448" y="1828800"/>
            <a:ext cx="3532790" cy="838201"/>
          </a:xfrm>
          <a:prstGeom prst="rect">
            <a:avLst/>
          </a:prstGeom>
        </p:spPr>
        <p:txBody>
          <a:bodyPr anchor="ctr"/>
          <a:lstStyle>
            <a:lvl1pPr marL="0" indent="0" latinLnBrk="0">
              <a:spcBef>
                <a:spcPts val="0"/>
              </a:spcBef>
              <a:buNone/>
              <a:defRPr lang="zh-TW" sz="1800" b="0" cap="all" baseline="0">
                <a:solidFill>
                  <a:schemeClr val="tx1">
                    <a:lumMod val="50000"/>
                  </a:schemeClr>
                </a:solidFill>
              </a:defRPr>
            </a:lvl1pPr>
            <a:lvl2pPr marL="342991" indent="0" latinLnBrk="0">
              <a:buNone/>
              <a:defRPr lang="zh-TW" sz="1500" b="1"/>
            </a:lvl2pPr>
            <a:lvl3pPr marL="685983" indent="0" latinLnBrk="0">
              <a:buNone/>
              <a:defRPr lang="zh-TW" sz="1350" b="1"/>
            </a:lvl3pPr>
            <a:lvl4pPr marL="1028974" indent="0" latinLnBrk="0">
              <a:buNone/>
              <a:defRPr lang="zh-TW" sz="1200" b="1"/>
            </a:lvl4pPr>
            <a:lvl5pPr marL="1371966" indent="0" latinLnBrk="0">
              <a:buNone/>
              <a:defRPr lang="zh-TW" sz="1200" b="1"/>
            </a:lvl5pPr>
            <a:lvl6pPr marL="1714957" indent="0" latinLnBrk="0">
              <a:buNone/>
              <a:defRPr lang="zh-TW" sz="1200" b="1"/>
            </a:lvl6pPr>
            <a:lvl7pPr marL="2057949" indent="0" latinLnBrk="0">
              <a:buNone/>
              <a:defRPr lang="zh-TW" sz="1200" b="1"/>
            </a:lvl7pPr>
            <a:lvl8pPr marL="2400940" indent="0" latinLnBrk="0">
              <a:buNone/>
              <a:defRPr lang="zh-TW" sz="1200" b="1"/>
            </a:lvl8pPr>
            <a:lvl9pPr marL="2743932" indent="0" latinLnBrk="0">
              <a:buNone/>
              <a:defRPr lang="zh-TW"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913448" y="2743201"/>
            <a:ext cx="3532790" cy="3428999"/>
          </a:xfrm>
          <a:prstGeom prst="rect">
            <a:avLst/>
          </a:prstGeom>
        </p:spPr>
        <p:txBody>
          <a:bodyPr>
            <a:normAutofit/>
          </a:bodyPr>
          <a:lstStyle>
            <a:lvl1pPr latinLnBrk="0">
              <a:defRPr lang="zh-TW" sz="1500"/>
            </a:lvl1pPr>
            <a:lvl2pPr latinLnBrk="0">
              <a:defRPr lang="zh-TW" sz="1350"/>
            </a:lvl2pPr>
            <a:lvl3pPr latinLnBrk="0">
              <a:defRPr lang="zh-TW" sz="1200"/>
            </a:lvl3pPr>
            <a:lvl4pPr latinLnBrk="0">
              <a:defRPr lang="zh-TW" sz="1050"/>
            </a:lvl4pPr>
            <a:lvl5pPr latinLnBrk="0">
              <a:defRPr lang="zh-TW" sz="1050"/>
            </a:lvl5pPr>
            <a:lvl6pPr latinLnBrk="0">
              <a:defRPr lang="zh-TW" sz="1050"/>
            </a:lvl6pPr>
            <a:lvl7pPr latinLnBrk="0">
              <a:defRPr lang="zh-TW" sz="1050"/>
            </a:lvl7pPr>
            <a:lvl8pPr latinLnBrk="0">
              <a:defRPr lang="zh-TW" sz="1050"/>
            </a:lvl8pPr>
            <a:lvl9pPr latinLnBrk="0">
              <a:defRPr lang="zh-TW" sz="105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5" name="文字版面配置區 4"/>
          <p:cNvSpPr>
            <a:spLocks noGrp="1"/>
          </p:cNvSpPr>
          <p:nvPr>
            <p:ph type="body" sz="quarter" idx="3"/>
          </p:nvPr>
        </p:nvSpPr>
        <p:spPr>
          <a:xfrm>
            <a:off x="4697764" y="1828800"/>
            <a:ext cx="3532790" cy="838201"/>
          </a:xfrm>
          <a:prstGeom prst="rect">
            <a:avLst/>
          </a:prstGeom>
        </p:spPr>
        <p:txBody>
          <a:bodyPr anchor="ctr"/>
          <a:lstStyle>
            <a:lvl1pPr marL="0" indent="0" latinLnBrk="0">
              <a:spcBef>
                <a:spcPts val="0"/>
              </a:spcBef>
              <a:buNone/>
              <a:defRPr lang="zh-TW" sz="1800" b="0" cap="all" baseline="0">
                <a:solidFill>
                  <a:schemeClr val="tx1">
                    <a:lumMod val="50000"/>
                  </a:schemeClr>
                </a:solidFill>
              </a:defRPr>
            </a:lvl1pPr>
            <a:lvl2pPr marL="342991" indent="0" latinLnBrk="0">
              <a:buNone/>
              <a:defRPr lang="zh-TW" sz="1500" b="1"/>
            </a:lvl2pPr>
            <a:lvl3pPr marL="685983" indent="0" latinLnBrk="0">
              <a:buNone/>
              <a:defRPr lang="zh-TW" sz="1350" b="1"/>
            </a:lvl3pPr>
            <a:lvl4pPr marL="1028974" indent="0" latinLnBrk="0">
              <a:buNone/>
              <a:defRPr lang="zh-TW" sz="1200" b="1"/>
            </a:lvl4pPr>
            <a:lvl5pPr marL="1371966" indent="0" latinLnBrk="0">
              <a:buNone/>
              <a:defRPr lang="zh-TW" sz="1200" b="1"/>
            </a:lvl5pPr>
            <a:lvl6pPr marL="1714957" indent="0" latinLnBrk="0">
              <a:buNone/>
              <a:defRPr lang="zh-TW" sz="1200" b="1"/>
            </a:lvl6pPr>
            <a:lvl7pPr marL="2057949" indent="0" latinLnBrk="0">
              <a:buNone/>
              <a:defRPr lang="zh-TW" sz="1200" b="1"/>
            </a:lvl7pPr>
            <a:lvl8pPr marL="2400940" indent="0" latinLnBrk="0">
              <a:buNone/>
              <a:defRPr lang="zh-TW" sz="1200" b="1"/>
            </a:lvl8pPr>
            <a:lvl9pPr marL="2743932" indent="0" latinLnBrk="0">
              <a:buNone/>
              <a:defRPr lang="zh-TW"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97764" y="2743201"/>
            <a:ext cx="3532790" cy="3428999"/>
          </a:xfrm>
          <a:prstGeom prst="rect">
            <a:avLst/>
          </a:prstGeom>
        </p:spPr>
        <p:txBody>
          <a:bodyPr>
            <a:normAutofit/>
          </a:bodyPr>
          <a:lstStyle>
            <a:lvl1pPr latinLnBrk="0">
              <a:defRPr lang="zh-TW" sz="1500"/>
            </a:lvl1pPr>
            <a:lvl2pPr latinLnBrk="0">
              <a:defRPr lang="zh-TW" sz="1350"/>
            </a:lvl2pPr>
            <a:lvl3pPr latinLnBrk="0">
              <a:defRPr lang="zh-TW" sz="1200"/>
            </a:lvl3pPr>
            <a:lvl4pPr latinLnBrk="0">
              <a:defRPr lang="zh-TW" sz="1050"/>
            </a:lvl4pPr>
            <a:lvl5pPr latinLnBrk="0">
              <a:defRPr lang="zh-TW" sz="1050"/>
            </a:lvl5pPr>
            <a:lvl6pPr latinLnBrk="0">
              <a:defRPr lang="zh-TW" sz="1050"/>
            </a:lvl6pPr>
            <a:lvl7pPr latinLnBrk="0">
              <a:defRPr lang="zh-TW" sz="1050"/>
            </a:lvl7pPr>
            <a:lvl8pPr latinLnBrk="0">
              <a:defRPr lang="zh-TW" sz="1050" baseline="0"/>
            </a:lvl8pPr>
            <a:lvl9pPr latinLnBrk="0">
              <a:defRPr lang="zh-TW" sz="1050" baseline="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7" name="日期版面配置區 6"/>
          <p:cNvSpPr>
            <a:spLocks noGrp="1"/>
          </p:cNvSpPr>
          <p:nvPr>
            <p:ph type="dt" sz="half" idx="10"/>
          </p:nvPr>
        </p:nvSpPr>
        <p:spPr/>
        <p:txBody>
          <a:bodyPr/>
          <a:lstStyle/>
          <a:p>
            <a:fld id="{F5C075F8-F7A6-4217-8869-D1E064334B48}" type="datetime1">
              <a:rPr lang="zh-TW" altLang="en-US" smtClean="0"/>
              <a:t>2014/7/28</a:t>
            </a:fld>
            <a:endParaRPr lang="zh-TW"/>
          </a:p>
        </p:txBody>
      </p:sp>
      <p:sp>
        <p:nvSpPr>
          <p:cNvPr id="8" name="頁尾版面配置區 7"/>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9" name="投影片編號版面配置區 8"/>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913449" y="274638"/>
            <a:ext cx="7317105" cy="1325562"/>
          </a:xfrm>
          <a:prstGeom prst="rect">
            <a:avLst/>
          </a:prstGeom>
        </p:spPr>
        <p:txBody>
          <a:bodyPr/>
          <a:lstStyle/>
          <a:p>
            <a:r>
              <a:rPr lang="zh-TW" altLang="en-US" smtClean="0"/>
              <a:t>按一下以編輯母片標題樣式</a:t>
            </a:r>
            <a:endParaRPr lang="zh-TW"/>
          </a:p>
        </p:txBody>
      </p:sp>
      <p:sp>
        <p:nvSpPr>
          <p:cNvPr id="3" name="日期版面配置區 2"/>
          <p:cNvSpPr>
            <a:spLocks noGrp="1"/>
          </p:cNvSpPr>
          <p:nvPr>
            <p:ph type="dt" sz="half" idx="10"/>
          </p:nvPr>
        </p:nvSpPr>
        <p:spPr/>
        <p:txBody>
          <a:bodyPr/>
          <a:lstStyle/>
          <a:p>
            <a:fld id="{600F8AAC-9D35-46D9-88BA-98BBE42AC0AA}" type="datetime1">
              <a:rPr lang="zh-TW" altLang="en-US" smtClean="0"/>
              <a:t>2014/7/28</a:t>
            </a:fld>
            <a:endParaRPr lang="zh-TW"/>
          </a:p>
        </p:txBody>
      </p:sp>
      <p:sp>
        <p:nvSpPr>
          <p:cNvPr id="4" name="頁尾版面配置區 3"/>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5" name="投影片編號版面配置區 4"/>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9516B6E-209E-4E2B-88DC-0A9DFCC55EBF}" type="datetime1">
              <a:rPr lang="zh-TW" altLang="en-US" smtClean="0"/>
              <a:t>2014/7/28</a:t>
            </a:fld>
            <a:endParaRPr lang="zh-TW"/>
          </a:p>
        </p:txBody>
      </p:sp>
      <p:sp>
        <p:nvSpPr>
          <p:cNvPr id="3" name="頁尾版面配置區 2"/>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4" name="投影片編號版面配置區 3"/>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88602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sz="1350"/>
          </a:p>
        </p:txBody>
      </p:sp>
      <p:sp>
        <p:nvSpPr>
          <p:cNvPr id="2" name="標題 1"/>
          <p:cNvSpPr>
            <a:spLocks noGrp="1"/>
          </p:cNvSpPr>
          <p:nvPr>
            <p:ph type="title"/>
          </p:nvPr>
        </p:nvSpPr>
        <p:spPr>
          <a:xfrm>
            <a:off x="513294" y="685800"/>
            <a:ext cx="2915409" cy="4038600"/>
          </a:xfrm>
          <a:prstGeom prst="rect">
            <a:avLst/>
          </a:prstGeom>
        </p:spPr>
        <p:txBody>
          <a:bodyPr anchor="b">
            <a:noAutofit/>
          </a:bodyPr>
          <a:lstStyle>
            <a:lvl1pPr algn="l" latinLnBrk="0">
              <a:defRPr lang="zh-TW" sz="3001" b="0"/>
            </a:lvl1pPr>
          </a:lstStyle>
          <a:p>
            <a:r>
              <a:rPr lang="zh-TW" altLang="en-US" smtClean="0"/>
              <a:t>按一下以編輯母片標題樣式</a:t>
            </a:r>
            <a:endParaRPr lang="zh-TW"/>
          </a:p>
        </p:txBody>
      </p:sp>
      <p:sp>
        <p:nvSpPr>
          <p:cNvPr id="3" name="內容版面配置區 2"/>
          <p:cNvSpPr>
            <a:spLocks noGrp="1"/>
          </p:cNvSpPr>
          <p:nvPr>
            <p:ph idx="1"/>
          </p:nvPr>
        </p:nvSpPr>
        <p:spPr>
          <a:xfrm>
            <a:off x="4400506" y="685800"/>
            <a:ext cx="4230202" cy="5486400"/>
          </a:xfrm>
          <a:prstGeom prst="rect">
            <a:avLst/>
          </a:prstGeom>
        </p:spPr>
        <p:txBody>
          <a:bodyPr>
            <a:normAutofit/>
          </a:bodyPr>
          <a:lstStyle>
            <a:lvl1pPr latinLnBrk="0">
              <a:defRPr lang="zh-TW" sz="1800"/>
            </a:lvl1pPr>
            <a:lvl2pPr latinLnBrk="0">
              <a:defRPr lang="zh-TW" sz="1500"/>
            </a:lvl2pPr>
            <a:lvl3pPr latinLnBrk="0">
              <a:defRPr lang="zh-TW" sz="1350"/>
            </a:lvl3pPr>
            <a:lvl4pPr latinLnBrk="0">
              <a:defRPr lang="zh-TW" sz="1200"/>
            </a:lvl4pPr>
            <a:lvl5pPr latinLnBrk="0">
              <a:defRPr lang="zh-TW" sz="1200"/>
            </a:lvl5pPr>
            <a:lvl6pPr latinLnBrk="0">
              <a:defRPr lang="zh-TW" sz="1200"/>
            </a:lvl6pPr>
            <a:lvl7pPr latinLnBrk="0">
              <a:defRPr lang="zh-TW" sz="1200"/>
            </a:lvl7pPr>
            <a:lvl8pPr latinLnBrk="0">
              <a:defRPr lang="zh-TW" sz="1200"/>
            </a:lvl8pPr>
            <a:lvl9pPr latinLnBrk="0">
              <a:defRPr lang="zh-TW"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p>
        </p:txBody>
      </p:sp>
      <p:sp>
        <p:nvSpPr>
          <p:cNvPr id="4" name="文字版面配置區 3"/>
          <p:cNvSpPr>
            <a:spLocks noGrp="1"/>
          </p:cNvSpPr>
          <p:nvPr>
            <p:ph type="body" sz="half" idx="2"/>
          </p:nvPr>
        </p:nvSpPr>
        <p:spPr>
          <a:xfrm>
            <a:off x="513294" y="4876800"/>
            <a:ext cx="2915409" cy="1295400"/>
          </a:xfrm>
          <a:prstGeom prst="rect">
            <a:avLst/>
          </a:prstGeom>
        </p:spPr>
        <p:txBody>
          <a:bodyPr>
            <a:normAutofit/>
          </a:bodyPr>
          <a:lstStyle>
            <a:lvl1pPr marL="0" indent="0" latinLnBrk="0">
              <a:spcBef>
                <a:spcPts val="0"/>
              </a:spcBef>
              <a:buNone/>
              <a:defRPr lang="zh-TW" sz="1350"/>
            </a:lvl1pPr>
            <a:lvl2pPr marL="342991" indent="0" latinLnBrk="0">
              <a:buNone/>
              <a:defRPr lang="zh-TW" sz="900"/>
            </a:lvl2pPr>
            <a:lvl3pPr marL="685983" indent="0" latinLnBrk="0">
              <a:buNone/>
              <a:defRPr lang="zh-TW" sz="750"/>
            </a:lvl3pPr>
            <a:lvl4pPr marL="1028974" indent="0" latinLnBrk="0">
              <a:buNone/>
              <a:defRPr lang="zh-TW" sz="675"/>
            </a:lvl4pPr>
            <a:lvl5pPr marL="1371966" indent="0" latinLnBrk="0">
              <a:buNone/>
              <a:defRPr lang="zh-TW" sz="675"/>
            </a:lvl5pPr>
            <a:lvl6pPr marL="1714957" indent="0" latinLnBrk="0">
              <a:buNone/>
              <a:defRPr lang="zh-TW" sz="675"/>
            </a:lvl6pPr>
            <a:lvl7pPr marL="2057949" indent="0" latinLnBrk="0">
              <a:buNone/>
              <a:defRPr lang="zh-TW" sz="675"/>
            </a:lvl7pPr>
            <a:lvl8pPr marL="2400940" indent="0" latinLnBrk="0">
              <a:buNone/>
              <a:defRPr lang="zh-TW" sz="675"/>
            </a:lvl8pPr>
            <a:lvl9pPr marL="2743932" indent="0" latinLnBrk="0">
              <a:buNone/>
              <a:defRPr lang="zh-TW" sz="675"/>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F47D735-55BD-43E5-BF0E-1C5810D82164}" type="datetime1">
              <a:rPr lang="zh-TW" altLang="en-US" smtClean="0"/>
              <a:t>2014/7/28</a:t>
            </a:fld>
            <a:endParaRPr lang="zh-TW"/>
          </a:p>
        </p:txBody>
      </p:sp>
      <p:sp>
        <p:nvSpPr>
          <p:cNvPr id="6" name="頁尾版面配置區 5"/>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7" name="投影片編號版面配置區 6"/>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0"/>
            <a:ext cx="3886022"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TW" altLang="en-US" sz="1350"/>
          </a:p>
        </p:txBody>
      </p:sp>
      <p:sp>
        <p:nvSpPr>
          <p:cNvPr id="2" name="標題 1"/>
          <p:cNvSpPr>
            <a:spLocks noGrp="1"/>
          </p:cNvSpPr>
          <p:nvPr>
            <p:ph type="title"/>
          </p:nvPr>
        </p:nvSpPr>
        <p:spPr>
          <a:xfrm>
            <a:off x="513294" y="685800"/>
            <a:ext cx="2915409" cy="4038600"/>
          </a:xfrm>
          <a:prstGeom prst="rect">
            <a:avLst/>
          </a:prstGeom>
        </p:spPr>
        <p:txBody>
          <a:bodyPr anchor="b">
            <a:noAutofit/>
          </a:bodyPr>
          <a:lstStyle>
            <a:lvl1pPr algn="l" latinLnBrk="0">
              <a:defRPr lang="zh-TW" sz="3001" b="0"/>
            </a:lvl1pPr>
          </a:lstStyle>
          <a:p>
            <a:r>
              <a:rPr lang="zh-TW" altLang="en-US" smtClean="0"/>
              <a:t>按一下以編輯母片標題樣式</a:t>
            </a:r>
            <a:endParaRPr lang="zh-TW"/>
          </a:p>
        </p:txBody>
      </p:sp>
      <p:sp>
        <p:nvSpPr>
          <p:cNvPr id="3" name="圖片版面配置區 2"/>
          <p:cNvSpPr>
            <a:spLocks noGrp="1"/>
          </p:cNvSpPr>
          <p:nvPr>
            <p:ph type="pic" idx="1"/>
          </p:nvPr>
        </p:nvSpPr>
        <p:spPr>
          <a:xfrm>
            <a:off x="4400506" y="685800"/>
            <a:ext cx="4230202" cy="5486400"/>
          </a:xfrm>
          <a:prstGeom prst="rect">
            <a:avLst/>
          </a:prstGeom>
          <a:solidFill>
            <a:schemeClr val="bg1">
              <a:lumMod val="95000"/>
            </a:schemeClr>
          </a:solidFill>
          <a:ln w="3175">
            <a:solidFill>
              <a:schemeClr val="bg1">
                <a:lumMod val="75000"/>
              </a:schemeClr>
            </a:solidFill>
            <a:miter lim="800000"/>
          </a:ln>
        </p:spPr>
        <p:txBody>
          <a:bodyPr tIns="914400">
            <a:normAutofit/>
          </a:bodyPr>
          <a:lstStyle>
            <a:lvl1pPr marL="0" indent="0" algn="ctr" latinLnBrk="0">
              <a:buNone/>
              <a:defRPr lang="zh-TW" sz="1800"/>
            </a:lvl1pPr>
            <a:lvl2pPr marL="342991" indent="0" latinLnBrk="0">
              <a:buNone/>
              <a:defRPr lang="zh-TW" sz="2101"/>
            </a:lvl2pPr>
            <a:lvl3pPr marL="685983" indent="0" latinLnBrk="0">
              <a:buNone/>
              <a:defRPr lang="zh-TW" sz="1800"/>
            </a:lvl3pPr>
            <a:lvl4pPr marL="1028974" indent="0" latinLnBrk="0">
              <a:buNone/>
              <a:defRPr lang="zh-TW" sz="1500"/>
            </a:lvl4pPr>
            <a:lvl5pPr marL="1371966" indent="0" latinLnBrk="0">
              <a:buNone/>
              <a:defRPr lang="zh-TW" sz="1500"/>
            </a:lvl5pPr>
            <a:lvl6pPr marL="1714957" indent="0" latinLnBrk="0">
              <a:buNone/>
              <a:defRPr lang="zh-TW" sz="1500"/>
            </a:lvl6pPr>
            <a:lvl7pPr marL="2057949" indent="0" latinLnBrk="0">
              <a:buNone/>
              <a:defRPr lang="zh-TW" sz="1500"/>
            </a:lvl7pPr>
            <a:lvl8pPr marL="2400940" indent="0" latinLnBrk="0">
              <a:buNone/>
              <a:defRPr lang="zh-TW" sz="1500"/>
            </a:lvl8pPr>
            <a:lvl9pPr marL="2743932" indent="0" latinLnBrk="0">
              <a:buNone/>
              <a:defRPr lang="zh-TW" sz="1500"/>
            </a:lvl9pPr>
          </a:lstStyle>
          <a:p>
            <a:r>
              <a:rPr lang="zh-TW" altLang="en-US" smtClean="0"/>
              <a:t>按一下圖示以新增圖片</a:t>
            </a:r>
            <a:endParaRPr lang="zh-TW"/>
          </a:p>
        </p:txBody>
      </p:sp>
      <p:sp>
        <p:nvSpPr>
          <p:cNvPr id="4" name="文字版面配置區 3"/>
          <p:cNvSpPr>
            <a:spLocks noGrp="1"/>
          </p:cNvSpPr>
          <p:nvPr>
            <p:ph type="body" sz="half" idx="2"/>
          </p:nvPr>
        </p:nvSpPr>
        <p:spPr>
          <a:xfrm>
            <a:off x="513294" y="4876800"/>
            <a:ext cx="2915409" cy="1295400"/>
          </a:xfrm>
          <a:prstGeom prst="rect">
            <a:avLst/>
          </a:prstGeom>
        </p:spPr>
        <p:txBody>
          <a:bodyPr>
            <a:normAutofit/>
          </a:bodyPr>
          <a:lstStyle>
            <a:lvl1pPr marL="0" indent="0" latinLnBrk="0">
              <a:spcBef>
                <a:spcPts val="0"/>
              </a:spcBef>
              <a:buNone/>
              <a:defRPr lang="zh-TW" sz="1350"/>
            </a:lvl1pPr>
            <a:lvl2pPr marL="342991" indent="0" latinLnBrk="0">
              <a:buNone/>
              <a:defRPr lang="zh-TW" sz="900"/>
            </a:lvl2pPr>
            <a:lvl3pPr marL="685983" indent="0" latinLnBrk="0">
              <a:buNone/>
              <a:defRPr lang="zh-TW" sz="750"/>
            </a:lvl3pPr>
            <a:lvl4pPr marL="1028974" indent="0" latinLnBrk="0">
              <a:buNone/>
              <a:defRPr lang="zh-TW" sz="675"/>
            </a:lvl4pPr>
            <a:lvl5pPr marL="1371966" indent="0" latinLnBrk="0">
              <a:buNone/>
              <a:defRPr lang="zh-TW" sz="675"/>
            </a:lvl5pPr>
            <a:lvl6pPr marL="1714957" indent="0" latinLnBrk="0">
              <a:buNone/>
              <a:defRPr lang="zh-TW" sz="675"/>
            </a:lvl6pPr>
            <a:lvl7pPr marL="2057949" indent="0" latinLnBrk="0">
              <a:buNone/>
              <a:defRPr lang="zh-TW" sz="675"/>
            </a:lvl7pPr>
            <a:lvl8pPr marL="2400940" indent="0" latinLnBrk="0">
              <a:buNone/>
              <a:defRPr lang="zh-TW" sz="675"/>
            </a:lvl8pPr>
            <a:lvl9pPr marL="2743932" indent="0" latinLnBrk="0">
              <a:buNone/>
              <a:defRPr lang="zh-TW" sz="675"/>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372D198C-7912-41E4-92C4-0E9E79925ADC}" type="datetime1">
              <a:rPr lang="zh-TW" altLang="en-US" smtClean="0"/>
              <a:t>2014/7/28</a:t>
            </a:fld>
            <a:endParaRPr lang="zh-TW"/>
          </a:p>
        </p:txBody>
      </p:sp>
      <p:sp>
        <p:nvSpPr>
          <p:cNvPr id="6" name="頁尾版面配置區 5"/>
          <p:cNvSpPr>
            <a:spLocks noGrp="1"/>
          </p:cNvSpPr>
          <p:nvPr>
            <p:ph type="ftr" sz="quarter" idx="11"/>
          </p:nvPr>
        </p:nvSpPr>
        <p:spPr/>
        <p:txBody>
          <a:bodyPr/>
          <a:lstStyle/>
          <a:p>
            <a:r>
              <a:rPr lang="zh-TW" altLang="en-US" smtClean="0"/>
              <a:t>梁定澎主編            電子商務</a:t>
            </a:r>
            <a:r>
              <a:rPr lang="en-US" altLang="zh-TW" smtClean="0"/>
              <a:t>:</a:t>
            </a:r>
            <a:r>
              <a:rPr lang="zh-TW" altLang="en-US" smtClean="0"/>
              <a:t>數位時代商機  </a:t>
            </a:r>
            <a:r>
              <a:rPr lang="en-US" altLang="zh-TW" smtClean="0"/>
              <a:t>2014</a:t>
            </a:r>
            <a:endParaRPr lang="zh-TW"/>
          </a:p>
        </p:txBody>
      </p:sp>
      <p:sp>
        <p:nvSpPr>
          <p:cNvPr id="7" name="投影片編號版面配置區 6"/>
          <p:cNvSpPr>
            <a:spLocks noGrp="1"/>
          </p:cNvSpPr>
          <p:nvPr>
            <p:ph type="sldNum" sz="quarter" idx="12"/>
          </p:nvPr>
        </p:nvSpPr>
        <p:spPr/>
        <p:txBody>
          <a:bodyPr/>
          <a:lstStyle/>
          <a:p>
            <a:fld id="{F36C87F6-986D-49E6-AF40-1B3A1EE8064D}" type="slidenum">
              <a:t>‹#›</a:t>
            </a:fld>
            <a:endParaRPr lang="zh-TW"/>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日期版面配置區 3"/>
          <p:cNvSpPr>
            <a:spLocks noGrp="1"/>
          </p:cNvSpPr>
          <p:nvPr>
            <p:ph type="dt" sz="half" idx="2"/>
          </p:nvPr>
        </p:nvSpPr>
        <p:spPr>
          <a:xfrm>
            <a:off x="6115452" y="6448427"/>
            <a:ext cx="1047467" cy="180974"/>
          </a:xfrm>
          <a:prstGeom prst="rect">
            <a:avLst/>
          </a:prstGeom>
        </p:spPr>
        <p:txBody>
          <a:bodyPr vert="horz" lIns="91440" tIns="45720" rIns="91440" bIns="45720" rtlCol="0" anchor="ctr"/>
          <a:lstStyle>
            <a:lvl1pPr algn="r" latinLnBrk="0">
              <a:defRPr lang="zh-TW" sz="750">
                <a:solidFill>
                  <a:schemeClr val="tx1"/>
                </a:solidFill>
                <a:latin typeface="Microsoft JhengHei" pitchFamily="34" charset="-120"/>
                <a:ea typeface="Microsoft JhengHei" pitchFamily="34" charset="-120"/>
              </a:defRPr>
            </a:lvl1pPr>
          </a:lstStyle>
          <a:p>
            <a:fld id="{A311AFD9-3919-4091-B3EC-D4B98923168B}" type="datetime1">
              <a:rPr lang="zh-TW" altLang="en-US" smtClean="0"/>
              <a:t>2014/7/28</a:t>
            </a:fld>
            <a:endParaRPr lang="en-US" altLang="zh-CN"/>
          </a:p>
        </p:txBody>
      </p:sp>
      <p:sp>
        <p:nvSpPr>
          <p:cNvPr id="5" name="頁尾版面配置區 4"/>
          <p:cNvSpPr>
            <a:spLocks noGrp="1"/>
          </p:cNvSpPr>
          <p:nvPr>
            <p:ph type="ftr" sz="quarter" idx="3"/>
          </p:nvPr>
        </p:nvSpPr>
        <p:spPr>
          <a:xfrm>
            <a:off x="906863" y="6448427"/>
            <a:ext cx="4979929" cy="180974"/>
          </a:xfrm>
          <a:prstGeom prst="rect">
            <a:avLst/>
          </a:prstGeom>
        </p:spPr>
        <p:txBody>
          <a:bodyPr vert="horz" lIns="91440" tIns="45720" rIns="91440" bIns="45720" rtlCol="0" anchor="ctr"/>
          <a:lstStyle>
            <a:lvl1pPr algn="l" latinLnBrk="0">
              <a:defRPr lang="zh-TW" sz="750" cap="all" baseline="0">
                <a:solidFill>
                  <a:schemeClr val="tx1"/>
                </a:solidFill>
                <a:latin typeface="Microsoft JhengHei" pitchFamily="34" charset="-120"/>
                <a:ea typeface="Microsoft JhengHei" pitchFamily="34" charset="-120"/>
              </a:defRPr>
            </a:lvl1pPr>
          </a:lstStyle>
          <a:p>
            <a:r>
              <a:rPr lang="zh-TW" altLang="en-US" smtClean="0"/>
              <a:t>梁定澎主編            電子商務</a:t>
            </a:r>
            <a:r>
              <a:rPr lang="en-US" altLang="zh-TW" smtClean="0"/>
              <a:t>:</a:t>
            </a:r>
            <a:r>
              <a:rPr lang="zh-TW" altLang="en-US" smtClean="0"/>
              <a:t>數位時代商機  </a:t>
            </a:r>
            <a:r>
              <a:rPr lang="en-US" altLang="zh-TW" smtClean="0"/>
              <a:t>2014</a:t>
            </a:r>
            <a:endParaRPr lang="zh-CN" altLang="en-US"/>
          </a:p>
        </p:txBody>
      </p:sp>
      <p:sp>
        <p:nvSpPr>
          <p:cNvPr id="6" name="投影片編號版面配置區 5"/>
          <p:cNvSpPr>
            <a:spLocks noGrp="1"/>
          </p:cNvSpPr>
          <p:nvPr>
            <p:ph type="sldNum" sz="quarter" idx="4"/>
          </p:nvPr>
        </p:nvSpPr>
        <p:spPr>
          <a:xfrm>
            <a:off x="7373079" y="6448427"/>
            <a:ext cx="857474" cy="180974"/>
          </a:xfrm>
          <a:prstGeom prst="rect">
            <a:avLst/>
          </a:prstGeom>
        </p:spPr>
        <p:txBody>
          <a:bodyPr vert="horz" lIns="91440" tIns="45720" rIns="91440" bIns="45720" rtlCol="0" anchor="ctr"/>
          <a:lstStyle>
            <a:lvl1pPr algn="r" latinLnBrk="0">
              <a:defRPr lang="zh-TW" sz="750">
                <a:solidFill>
                  <a:schemeClr val="tx1"/>
                </a:solidFill>
                <a:latin typeface="Microsoft JhengHei" pitchFamily="34" charset="-120"/>
                <a:ea typeface="Microsoft JhengHei" pitchFamily="34" charset="-120"/>
              </a:defRPr>
            </a:lvl1pPr>
          </a:lstStyle>
          <a:p>
            <a:fld id="{F36C87F6-986D-49E6-AF40-1B3A1EE8064D}" type="slidenum">
              <a:rPr lang="en-US" altLang="zh-CN" smtClean="0"/>
              <a:pPr/>
              <a:t>‹#›</a:t>
            </a:fld>
            <a:endParaRPr lang="en-US" altLang="zh-CN"/>
          </a:p>
        </p:txBody>
      </p:sp>
      <p:sp>
        <p:nvSpPr>
          <p:cNvPr id="7" name="標題版面配置區 1"/>
          <p:cNvSpPr>
            <a:spLocks noGrp="1"/>
          </p:cNvSpPr>
          <p:nvPr>
            <p:ph type="title"/>
          </p:nvPr>
        </p:nvSpPr>
        <p:spPr>
          <a:xfrm>
            <a:off x="457201" y="274638"/>
            <a:ext cx="8219256" cy="1325562"/>
          </a:xfrm>
          <a:prstGeom prst="rect">
            <a:avLst/>
          </a:prstGeom>
        </p:spPr>
        <p:txBody>
          <a:bodyPr vert="horz" lIns="91440" tIns="45720" rIns="91440" bIns="45720" rtlCol="0" anchor="ctr" anchorCtr="0">
            <a:normAutofit/>
          </a:bodyPr>
          <a:lstStyle/>
          <a:p>
            <a:pPr lvl="0" algn="ctr" defTabSz="914400"/>
            <a:r>
              <a:rPr lang="zh-TW" dirty="0"/>
              <a:t>按一下以編輯母片標題樣式</a:t>
            </a:r>
          </a:p>
        </p:txBody>
      </p:sp>
      <p:sp>
        <p:nvSpPr>
          <p:cNvPr id="8" name="文字版面配置區 2"/>
          <p:cNvSpPr>
            <a:spLocks noGrp="1"/>
          </p:cNvSpPr>
          <p:nvPr>
            <p:ph type="body" idx="1"/>
          </p:nvPr>
        </p:nvSpPr>
        <p:spPr>
          <a:xfrm>
            <a:off x="457201" y="1602000"/>
            <a:ext cx="8219256" cy="4923344"/>
          </a:xfrm>
          <a:prstGeom prst="rect">
            <a:avLst/>
          </a:prstGeom>
        </p:spPr>
        <p:txBody>
          <a:bodyPr vert="horz" lIns="91440" tIns="45720" rIns="91440" bIns="45720" rtlCol="0">
            <a:normAutofit/>
          </a:bodyPr>
          <a:lstStyle/>
          <a:p>
            <a:pPr marL="274320" lvl="0" indent="-228600" algn="l" defTabSz="914400" rtl="0" eaLnBrk="1" latinLnBrk="0" hangingPunct="1">
              <a:lnSpc>
                <a:spcPct val="90000"/>
              </a:lnSpc>
              <a:spcBef>
                <a:spcPts val="1800"/>
              </a:spcBef>
              <a:buClr>
                <a:schemeClr val="tx2"/>
              </a:buClr>
              <a:buSzPct val="80000"/>
              <a:buFont typeface="Arial" pitchFamily="34" charset="0"/>
              <a:buChar char="•"/>
            </a:pPr>
            <a:r>
              <a:rPr lang="zh-TW" dirty="0"/>
              <a:t>按一下以編輯母片文字樣式</a:t>
            </a:r>
          </a:p>
          <a:p>
            <a:pPr lvl="1"/>
            <a:r>
              <a:rPr lang="zh-TW" dirty="0"/>
              <a:t>第二層</a:t>
            </a:r>
          </a:p>
          <a:p>
            <a:pPr lvl="2"/>
            <a:r>
              <a:rPr lang="zh-TW" dirty="0"/>
              <a:t>第三層</a:t>
            </a:r>
          </a:p>
          <a:p>
            <a:pPr lvl="3"/>
            <a:r>
              <a:rPr lang="zh-TW" dirty="0"/>
              <a:t>第四層</a:t>
            </a:r>
          </a:p>
          <a:p>
            <a:pPr lvl="4"/>
            <a:r>
              <a:rPr lang="zh-TW" dirty="0"/>
              <a:t>第五層</a:t>
            </a:r>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685983" rtl="0" eaLnBrk="1" latinLnBrk="0" hangingPunct="1">
        <a:lnSpc>
          <a:spcPct val="90000"/>
        </a:lnSpc>
        <a:spcBef>
          <a:spcPct val="0"/>
        </a:spcBef>
        <a:buNone/>
        <a:defRPr lang="zh-TW" sz="4000" b="0" kern="1200" cap="all" baseline="0" dirty="0">
          <a:solidFill>
            <a:schemeClr val="tx1">
              <a:lumMod val="50000"/>
            </a:schemeClr>
          </a:solidFill>
          <a:latin typeface="Times New Roman" panose="02020603050405020304" pitchFamily="18" charset="0"/>
          <a:ea typeface="華康粗黑體" panose="020B0709000000000000" pitchFamily="49" charset="-120"/>
          <a:cs typeface="Times New Roman" panose="02020603050405020304" pitchFamily="18" charset="0"/>
        </a:defRPr>
      </a:lvl1pPr>
    </p:titleStyle>
    <p:bodyStyle>
      <a:lvl1pPr marL="205795" indent="-171496" algn="l" defTabSz="685983" rtl="0" eaLnBrk="1" latinLnBrk="0" hangingPunct="1">
        <a:lnSpc>
          <a:spcPct val="100000"/>
        </a:lnSpc>
        <a:spcBef>
          <a:spcPts val="1350"/>
        </a:spcBef>
        <a:buClr>
          <a:schemeClr val="tx2"/>
        </a:buClr>
        <a:buSzPct val="80000"/>
        <a:buFont typeface="Arial" pitchFamily="34" charset="0"/>
        <a:buChar char="•"/>
        <a:defRPr lang="zh-TW" sz="3200" kern="1200">
          <a:solidFill>
            <a:schemeClr val="tx2"/>
          </a:solidFill>
          <a:latin typeface="Times New Roman" panose="02020603050405020304" pitchFamily="18" charset="0"/>
          <a:ea typeface="華康中明體" panose="02020509000000000000" pitchFamily="49" charset="-120"/>
          <a:cs typeface="Times New Roman" panose="02020603050405020304" pitchFamily="18" charset="0"/>
        </a:defRPr>
      </a:lvl1pPr>
      <a:lvl2pPr marL="377291" indent="-171496" algn="l" defTabSz="685983" rtl="0" eaLnBrk="1" latinLnBrk="0" hangingPunct="1">
        <a:lnSpc>
          <a:spcPct val="100000"/>
        </a:lnSpc>
        <a:spcBef>
          <a:spcPts val="450"/>
        </a:spcBef>
        <a:buClr>
          <a:schemeClr val="tx2"/>
        </a:buClr>
        <a:buSzPct val="80000"/>
        <a:buFont typeface="Arial" pitchFamily="34" charset="0"/>
        <a:buChar char="•"/>
        <a:defRPr lang="zh-TW" sz="2800" kern="1200">
          <a:solidFill>
            <a:schemeClr val="tx2"/>
          </a:solidFill>
          <a:latin typeface="Times New Roman" panose="02020603050405020304" pitchFamily="18" charset="0"/>
          <a:ea typeface="華康中明體" panose="02020509000000000000" pitchFamily="49" charset="-120"/>
          <a:cs typeface="Times New Roman" panose="02020603050405020304" pitchFamily="18" charset="0"/>
        </a:defRPr>
      </a:lvl2pPr>
      <a:lvl3pPr marL="548786" indent="-171496" algn="l" defTabSz="685983" rtl="0" eaLnBrk="1" latinLnBrk="0" hangingPunct="1">
        <a:lnSpc>
          <a:spcPct val="100000"/>
        </a:lnSpc>
        <a:spcBef>
          <a:spcPts val="450"/>
        </a:spcBef>
        <a:buClr>
          <a:schemeClr val="tx2"/>
        </a:buClr>
        <a:buSzPct val="80000"/>
        <a:buFont typeface="Arial" pitchFamily="34" charset="0"/>
        <a:buChar char="•"/>
        <a:defRPr lang="zh-TW" sz="2400" kern="1200">
          <a:solidFill>
            <a:schemeClr val="tx2"/>
          </a:solidFill>
          <a:latin typeface="Times New Roman" panose="02020603050405020304" pitchFamily="18" charset="0"/>
          <a:ea typeface="華康中明體" panose="02020509000000000000" pitchFamily="49" charset="-120"/>
          <a:cs typeface="Times New Roman" panose="02020603050405020304" pitchFamily="18" charset="0"/>
        </a:defRPr>
      </a:lvl3pPr>
      <a:lvl4pPr marL="720282" indent="-171496" algn="l" defTabSz="685983" rtl="0" eaLnBrk="1" latinLnBrk="0" hangingPunct="1">
        <a:lnSpc>
          <a:spcPct val="100000"/>
        </a:lnSpc>
        <a:spcBef>
          <a:spcPts val="450"/>
        </a:spcBef>
        <a:buClr>
          <a:schemeClr val="tx2"/>
        </a:buClr>
        <a:buSzPct val="80000"/>
        <a:buFont typeface="Arial" pitchFamily="34" charset="0"/>
        <a:buChar char="•"/>
        <a:defRPr lang="zh-TW" sz="2000" kern="1200">
          <a:solidFill>
            <a:schemeClr val="tx2"/>
          </a:solidFill>
          <a:latin typeface="Times New Roman" panose="02020603050405020304" pitchFamily="18" charset="0"/>
          <a:ea typeface="華康中明體" panose="02020509000000000000" pitchFamily="49" charset="-120"/>
          <a:cs typeface="Times New Roman" panose="02020603050405020304" pitchFamily="18" charset="0"/>
        </a:defRPr>
      </a:lvl4pPr>
      <a:lvl5pPr marL="891778" indent="-171496" algn="l" defTabSz="685983" rtl="0" eaLnBrk="1" latinLnBrk="0" hangingPunct="1">
        <a:lnSpc>
          <a:spcPct val="100000"/>
        </a:lnSpc>
        <a:spcBef>
          <a:spcPts val="450"/>
        </a:spcBef>
        <a:buClr>
          <a:schemeClr val="tx2"/>
        </a:buClr>
        <a:buSzPct val="80000"/>
        <a:buFont typeface="Arial" pitchFamily="34" charset="0"/>
        <a:buChar char="•"/>
        <a:defRPr lang="zh-TW" sz="1800" kern="1200">
          <a:solidFill>
            <a:schemeClr val="tx2"/>
          </a:solidFill>
          <a:latin typeface="Times New Roman" panose="02020603050405020304" pitchFamily="18" charset="0"/>
          <a:ea typeface="華康中明體" panose="02020509000000000000" pitchFamily="49" charset="-120"/>
          <a:cs typeface="Times New Roman" panose="02020603050405020304" pitchFamily="18" charset="0"/>
        </a:defRPr>
      </a:lvl5pPr>
      <a:lvl6pPr marL="1063273" indent="-171496" algn="l" defTabSz="685983" rtl="0" eaLnBrk="1" latinLnBrk="0" hangingPunct="1">
        <a:spcBef>
          <a:spcPts val="450"/>
        </a:spcBef>
        <a:buSzPct val="80000"/>
        <a:buFont typeface="Arial" pitchFamily="34" charset="0"/>
        <a:buChar char="•"/>
        <a:defRPr lang="zh-TW" sz="1200" kern="1200">
          <a:solidFill>
            <a:schemeClr val="tx1"/>
          </a:solidFill>
          <a:latin typeface="+mn-lt"/>
          <a:ea typeface="+mn-ea"/>
          <a:cs typeface="+mn-cs"/>
        </a:defRPr>
      </a:lvl6pPr>
      <a:lvl7pPr marL="1234769" indent="-171496" algn="l" defTabSz="685983" rtl="0" eaLnBrk="1" latinLnBrk="0" hangingPunct="1">
        <a:spcBef>
          <a:spcPts val="450"/>
        </a:spcBef>
        <a:buSzPct val="80000"/>
        <a:buFont typeface="Arial" pitchFamily="34" charset="0"/>
        <a:buChar char="•"/>
        <a:defRPr lang="zh-TW" sz="1200" kern="1200">
          <a:solidFill>
            <a:schemeClr val="tx1"/>
          </a:solidFill>
          <a:latin typeface="+mn-lt"/>
          <a:ea typeface="+mn-ea"/>
          <a:cs typeface="+mn-cs"/>
        </a:defRPr>
      </a:lvl7pPr>
      <a:lvl8pPr marL="1406265" indent="-171496" algn="l" defTabSz="685983" rtl="0" eaLnBrk="1" latinLnBrk="0" hangingPunct="1">
        <a:spcBef>
          <a:spcPts val="450"/>
        </a:spcBef>
        <a:buSzPct val="80000"/>
        <a:buFont typeface="Arial" pitchFamily="34" charset="0"/>
        <a:buChar char="•"/>
        <a:defRPr lang="zh-TW" sz="1200" kern="1200">
          <a:solidFill>
            <a:schemeClr val="tx1"/>
          </a:solidFill>
          <a:latin typeface="+mn-lt"/>
          <a:ea typeface="+mn-ea"/>
          <a:cs typeface="+mn-cs"/>
        </a:defRPr>
      </a:lvl8pPr>
      <a:lvl9pPr marL="1577761" indent="-171496" algn="l" defTabSz="685983" rtl="0" eaLnBrk="1" latinLnBrk="0" hangingPunct="1">
        <a:spcBef>
          <a:spcPts val="450"/>
        </a:spcBef>
        <a:buSzPct val="80000"/>
        <a:buFont typeface="Arial" pitchFamily="34" charset="0"/>
        <a:buChar char="•"/>
        <a:defRPr lang="zh-TW" sz="1200" kern="1200" baseline="0">
          <a:solidFill>
            <a:schemeClr val="tx1"/>
          </a:solidFill>
          <a:latin typeface="+mn-lt"/>
          <a:ea typeface="+mn-ea"/>
          <a:cs typeface="+mn-cs"/>
        </a:defRPr>
      </a:lvl9pPr>
    </p:bodyStyle>
    <p:otherStyle>
      <a:defPPr>
        <a:defRPr lang="zh-TW"/>
      </a:defPPr>
      <a:lvl1pPr marL="0" algn="l" defTabSz="685983" rtl="0" eaLnBrk="1" latinLnBrk="0" hangingPunct="1">
        <a:defRPr lang="zh-TW" sz="1350" kern="1200">
          <a:solidFill>
            <a:schemeClr val="tx1"/>
          </a:solidFill>
          <a:latin typeface="+mn-lt"/>
          <a:ea typeface="+mn-ea"/>
          <a:cs typeface="+mn-cs"/>
        </a:defRPr>
      </a:lvl1pPr>
      <a:lvl2pPr marL="342991" algn="l" defTabSz="685983" rtl="0" eaLnBrk="1" latinLnBrk="0" hangingPunct="1">
        <a:defRPr lang="zh-TW" sz="1350" kern="1200">
          <a:solidFill>
            <a:schemeClr val="tx1"/>
          </a:solidFill>
          <a:latin typeface="+mn-lt"/>
          <a:ea typeface="+mn-ea"/>
          <a:cs typeface="+mn-cs"/>
        </a:defRPr>
      </a:lvl2pPr>
      <a:lvl3pPr marL="685983" algn="l" defTabSz="685983" rtl="0" eaLnBrk="1" latinLnBrk="0" hangingPunct="1">
        <a:defRPr lang="zh-TW" sz="1350" kern="1200">
          <a:solidFill>
            <a:schemeClr val="tx1"/>
          </a:solidFill>
          <a:latin typeface="+mn-lt"/>
          <a:ea typeface="+mn-ea"/>
          <a:cs typeface="+mn-cs"/>
        </a:defRPr>
      </a:lvl3pPr>
      <a:lvl4pPr marL="1028974" algn="l" defTabSz="685983" rtl="0" eaLnBrk="1" latinLnBrk="0" hangingPunct="1">
        <a:defRPr lang="zh-TW" sz="1350" kern="1200">
          <a:solidFill>
            <a:schemeClr val="tx1"/>
          </a:solidFill>
          <a:latin typeface="+mn-lt"/>
          <a:ea typeface="+mn-ea"/>
          <a:cs typeface="+mn-cs"/>
        </a:defRPr>
      </a:lvl4pPr>
      <a:lvl5pPr marL="1371966" algn="l" defTabSz="685983" rtl="0" eaLnBrk="1" latinLnBrk="0" hangingPunct="1">
        <a:defRPr lang="zh-TW" sz="1350" kern="1200">
          <a:solidFill>
            <a:schemeClr val="tx1"/>
          </a:solidFill>
          <a:latin typeface="+mn-lt"/>
          <a:ea typeface="+mn-ea"/>
          <a:cs typeface="+mn-cs"/>
        </a:defRPr>
      </a:lvl5pPr>
      <a:lvl6pPr marL="1714957" algn="l" defTabSz="685983" rtl="0" eaLnBrk="1" latinLnBrk="0" hangingPunct="1">
        <a:defRPr lang="zh-TW" sz="1350" kern="1200">
          <a:solidFill>
            <a:schemeClr val="tx1"/>
          </a:solidFill>
          <a:latin typeface="+mn-lt"/>
          <a:ea typeface="+mn-ea"/>
          <a:cs typeface="+mn-cs"/>
        </a:defRPr>
      </a:lvl6pPr>
      <a:lvl7pPr marL="2057949" algn="l" defTabSz="685983" rtl="0" eaLnBrk="1" latinLnBrk="0" hangingPunct="1">
        <a:defRPr lang="zh-TW" sz="1350" kern="1200">
          <a:solidFill>
            <a:schemeClr val="tx1"/>
          </a:solidFill>
          <a:latin typeface="+mn-lt"/>
          <a:ea typeface="+mn-ea"/>
          <a:cs typeface="+mn-cs"/>
        </a:defRPr>
      </a:lvl7pPr>
      <a:lvl8pPr marL="2400940" algn="l" defTabSz="685983" rtl="0" eaLnBrk="1" latinLnBrk="0" hangingPunct="1">
        <a:defRPr lang="zh-TW" sz="1350" kern="1200">
          <a:solidFill>
            <a:schemeClr val="tx1"/>
          </a:solidFill>
          <a:latin typeface="+mn-lt"/>
          <a:ea typeface="+mn-ea"/>
          <a:cs typeface="+mn-cs"/>
        </a:defRPr>
      </a:lvl8pPr>
      <a:lvl9pPr marL="2743932" algn="l" defTabSz="685983" rtl="0" eaLnBrk="1" latinLnBrk="0" hangingPunct="1">
        <a:defRPr lang="zh-TW"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標題 1"/>
          <p:cNvSpPr txBox="1">
            <a:spLocks/>
          </p:cNvSpPr>
          <p:nvPr/>
        </p:nvSpPr>
        <p:spPr>
          <a:xfrm>
            <a:off x="4582133" y="2276872"/>
            <a:ext cx="4553897" cy="2016224"/>
          </a:xfrm>
          <a:prstGeom prst="rect">
            <a:avLst/>
          </a:prstGeom>
        </p:spPr>
        <p:txBody>
          <a:bodyPr vert="horz" lIns="91440" tIns="45720" rIns="91440" bIns="45720" rtlCol="0" anchor="b">
            <a:noAutofit/>
          </a:bodyPr>
          <a:lstStyle>
            <a:lvl1pPr algn="r" defTabSz="914400" rtl="0" eaLnBrk="1" latinLnBrk="0" hangingPunct="1">
              <a:lnSpc>
                <a:spcPct val="90000"/>
              </a:lnSpc>
              <a:spcBef>
                <a:spcPct val="0"/>
              </a:spcBef>
              <a:buNone/>
              <a:defRPr lang="zh-TW" sz="4400" b="1" kern="1200" cap="all" baseline="0">
                <a:solidFill>
                  <a:schemeClr val="tx1">
                    <a:lumMod val="50000"/>
                  </a:schemeClr>
                </a:solidFill>
                <a:latin typeface="Microsoft JhengHei" pitchFamily="34" charset="-120"/>
                <a:ea typeface="Microsoft JhengHei" pitchFamily="34" charset="-120"/>
                <a:cs typeface="+mj-cs"/>
              </a:defRPr>
            </a:lvl1pPr>
          </a:lstStyle>
          <a:p>
            <a:pPr algn="ctr"/>
            <a:r>
              <a:rPr lang="zh-TW" altLang="en-US" b="0" dirty="0" smtClean="0">
                <a:latin typeface="華康粗黑體" pitchFamily="49" charset="-120"/>
                <a:ea typeface="華康粗黑體" pitchFamily="49" charset="-120"/>
                <a:cs typeface="Arial" charset="0"/>
              </a:rPr>
              <a:t>第</a:t>
            </a:r>
            <a:r>
              <a:rPr lang="en-US" altLang="zh-TW" b="0" dirty="0" smtClean="0">
                <a:latin typeface="Arial" panose="020B0604020202020204" pitchFamily="34" charset="0"/>
                <a:ea typeface="華康粗黑體" pitchFamily="49" charset="-120"/>
                <a:cs typeface="Arial" panose="020B0604020202020204" pitchFamily="34" charset="0"/>
              </a:rPr>
              <a:t>17</a:t>
            </a:r>
            <a:r>
              <a:rPr lang="zh-TW" altLang="en-US" b="0" dirty="0" smtClean="0">
                <a:latin typeface="華康粗黑體" pitchFamily="49" charset="-120"/>
                <a:ea typeface="華康粗黑體" pitchFamily="49" charset="-120"/>
                <a:cs typeface="Arial" charset="0"/>
              </a:rPr>
              <a:t>章</a:t>
            </a:r>
            <a:br>
              <a:rPr lang="zh-TW" altLang="en-US" b="0" dirty="0" smtClean="0">
                <a:latin typeface="華康粗黑體" pitchFamily="49" charset="-120"/>
                <a:ea typeface="華康粗黑體" pitchFamily="49" charset="-120"/>
                <a:cs typeface="Arial" charset="0"/>
              </a:rPr>
            </a:br>
            <a:r>
              <a:rPr lang="zh-TW" altLang="en-US" b="0" dirty="0" smtClean="0">
                <a:latin typeface="華康粗黑體" pitchFamily="49" charset="-120"/>
                <a:ea typeface="華康粗黑體" pitchFamily="49" charset="-120"/>
                <a:cs typeface="Arial" charset="0"/>
              </a:rPr>
              <a:t>電子商務的研究</a:t>
            </a:r>
            <a:endParaRPr lang="zh-TW" altLang="en-US" b="0" dirty="0">
              <a:latin typeface="華康粗黑體" pitchFamily="49" charset="-120"/>
              <a:ea typeface="華康粗黑體" pitchFamily="49" charset="-120"/>
              <a:cs typeface="Arial" charset="0"/>
            </a:endParaRPr>
          </a:p>
        </p:txBody>
      </p:sp>
      <p:sp>
        <p:nvSpPr>
          <p:cNvPr id="7" name="Rectangle 3"/>
          <p:cNvSpPr txBox="1">
            <a:spLocks noChangeArrowheads="1"/>
          </p:cNvSpPr>
          <p:nvPr/>
        </p:nvSpPr>
        <p:spPr bwMode="auto">
          <a:xfrm>
            <a:off x="4228109" y="5013176"/>
            <a:ext cx="283021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kumimoji="1" sz="3200">
                <a:solidFill>
                  <a:schemeClr val="tx1"/>
                </a:solidFill>
                <a:latin typeface="+mn-lt"/>
                <a:ea typeface="+mn-ea"/>
                <a:cs typeface="+mn-cs"/>
              </a:defRPr>
            </a:lvl1pPr>
            <a:lvl2pPr marL="457200" indent="0" algn="ctr" rtl="0" eaLnBrk="0" fontAlgn="base" hangingPunct="0">
              <a:spcBef>
                <a:spcPct val="20000"/>
              </a:spcBef>
              <a:spcAft>
                <a:spcPct val="0"/>
              </a:spcAft>
              <a:buNone/>
              <a:defRPr kumimoji="1" sz="2800">
                <a:solidFill>
                  <a:schemeClr val="tx1"/>
                </a:solidFill>
                <a:latin typeface="+mn-lt"/>
                <a:ea typeface="+mn-ea"/>
              </a:defRPr>
            </a:lvl2pPr>
            <a:lvl3pPr marL="914400" indent="0" algn="ctr" rtl="0" eaLnBrk="0" fontAlgn="base" hangingPunct="0">
              <a:spcBef>
                <a:spcPct val="20000"/>
              </a:spcBef>
              <a:spcAft>
                <a:spcPct val="0"/>
              </a:spcAft>
              <a:buNone/>
              <a:defRPr kumimoji="1" sz="2400">
                <a:solidFill>
                  <a:schemeClr val="tx1"/>
                </a:solidFill>
                <a:latin typeface="+mn-lt"/>
                <a:ea typeface="+mn-ea"/>
              </a:defRPr>
            </a:lvl3pPr>
            <a:lvl4pPr marL="1371600" indent="0" algn="ctr" rtl="0" eaLnBrk="0" fontAlgn="base" hangingPunct="0">
              <a:spcBef>
                <a:spcPct val="20000"/>
              </a:spcBef>
              <a:spcAft>
                <a:spcPct val="0"/>
              </a:spcAft>
              <a:buNone/>
              <a:defRPr kumimoji="1" sz="2000">
                <a:solidFill>
                  <a:schemeClr val="tx1"/>
                </a:solidFill>
                <a:latin typeface="+mn-lt"/>
                <a:ea typeface="+mn-ea"/>
              </a:defRPr>
            </a:lvl4pPr>
            <a:lvl5pPr marL="1828800" indent="0" algn="ctr" rtl="0" eaLnBrk="0" fontAlgn="base" hangingPunct="0">
              <a:spcBef>
                <a:spcPct val="20000"/>
              </a:spcBef>
              <a:spcAft>
                <a:spcPct val="0"/>
              </a:spcAft>
              <a:buNone/>
              <a:defRPr kumimoji="1" sz="2000">
                <a:solidFill>
                  <a:schemeClr val="tx1"/>
                </a:solidFill>
                <a:latin typeface="+mn-lt"/>
                <a:ea typeface="+mn-ea"/>
              </a:defRPr>
            </a:lvl5pPr>
            <a:lvl6pPr marL="2286000" indent="0" algn="ctr" rtl="0" fontAlgn="base">
              <a:spcBef>
                <a:spcPct val="20000"/>
              </a:spcBef>
              <a:spcAft>
                <a:spcPct val="0"/>
              </a:spcAft>
              <a:buNone/>
              <a:defRPr kumimoji="1" sz="2000">
                <a:solidFill>
                  <a:schemeClr val="tx1"/>
                </a:solidFill>
                <a:latin typeface="+mn-lt"/>
                <a:ea typeface="+mn-ea"/>
              </a:defRPr>
            </a:lvl6pPr>
            <a:lvl7pPr marL="2743200" indent="0" algn="ctr" rtl="0" fontAlgn="base">
              <a:spcBef>
                <a:spcPct val="20000"/>
              </a:spcBef>
              <a:spcAft>
                <a:spcPct val="0"/>
              </a:spcAft>
              <a:buNone/>
              <a:defRPr kumimoji="1" sz="2000">
                <a:solidFill>
                  <a:schemeClr val="tx1"/>
                </a:solidFill>
                <a:latin typeface="+mn-lt"/>
                <a:ea typeface="+mn-ea"/>
              </a:defRPr>
            </a:lvl7pPr>
            <a:lvl8pPr marL="3200400" indent="0" algn="ctr" rtl="0" fontAlgn="base">
              <a:spcBef>
                <a:spcPct val="20000"/>
              </a:spcBef>
              <a:spcAft>
                <a:spcPct val="0"/>
              </a:spcAft>
              <a:buNone/>
              <a:defRPr kumimoji="1" sz="2000">
                <a:solidFill>
                  <a:schemeClr val="tx1"/>
                </a:solidFill>
                <a:latin typeface="+mn-lt"/>
                <a:ea typeface="+mn-ea"/>
              </a:defRPr>
            </a:lvl8pPr>
            <a:lvl9pPr marL="3657600" indent="0" algn="ctr" rtl="0" fontAlgn="base">
              <a:spcBef>
                <a:spcPct val="20000"/>
              </a:spcBef>
              <a:spcAft>
                <a:spcPct val="0"/>
              </a:spcAft>
              <a:buNone/>
              <a:defRPr kumimoji="1" sz="2000">
                <a:solidFill>
                  <a:schemeClr val="tx1"/>
                </a:solidFill>
                <a:latin typeface="+mn-lt"/>
                <a:ea typeface="+mn-ea"/>
              </a:defRPr>
            </a:lvl9pPr>
          </a:lstStyle>
          <a:p>
            <a:pPr eaLnBrk="1" hangingPunct="1"/>
            <a:r>
              <a:rPr lang="zh-TW" altLang="en-US" kern="0" dirty="0" smtClean="0">
                <a:solidFill>
                  <a:schemeClr val="tx2"/>
                </a:solidFill>
                <a:latin typeface="華康粗明體" panose="02020709000000000000" pitchFamily="49" charset="-120"/>
                <a:ea typeface="華康粗明體" panose="02020709000000000000" pitchFamily="49" charset="-120"/>
              </a:rPr>
              <a:t>授課教師：</a:t>
            </a:r>
            <a:endParaRPr lang="zh-TW" altLang="zh-TW" kern="0" dirty="0" smtClean="0">
              <a:solidFill>
                <a:schemeClr val="tx2"/>
              </a:solidFill>
              <a:latin typeface="華康粗明體" panose="02020709000000000000" pitchFamily="49" charset="-120"/>
              <a:ea typeface="華康粗明體" panose="02020709000000000000" pitchFamily="49" charset="-120"/>
            </a:endParaRPr>
          </a:p>
        </p:txBody>
      </p:sp>
      <p:cxnSp>
        <p:nvCxnSpPr>
          <p:cNvPr id="8" name="直線接點 7"/>
          <p:cNvCxnSpPr/>
          <p:nvPr/>
        </p:nvCxnSpPr>
        <p:spPr>
          <a:xfrm>
            <a:off x="6721723" y="5475140"/>
            <a:ext cx="2414307" cy="0"/>
          </a:xfrm>
          <a:prstGeom prst="line">
            <a:avLst/>
          </a:prstGeom>
        </p:spPr>
        <p:style>
          <a:lnRef idx="1">
            <a:schemeClr val="dk1"/>
          </a:lnRef>
          <a:fillRef idx="0">
            <a:schemeClr val="dk1"/>
          </a:fillRef>
          <a:effectRef idx="0">
            <a:schemeClr val="dk1"/>
          </a:effectRef>
          <a:fontRef idx="minor">
            <a:schemeClr val="tx1"/>
          </a:fontRef>
        </p:style>
      </p:cxnSp>
      <p:sp>
        <p:nvSpPr>
          <p:cNvPr id="10" name="Rectangle 5"/>
          <p:cNvSpPr>
            <a:spLocks noChangeArrowheads="1"/>
          </p:cNvSpPr>
          <p:nvPr/>
        </p:nvSpPr>
        <p:spPr bwMode="auto">
          <a:xfrm>
            <a:off x="2267744" y="6263977"/>
            <a:ext cx="435560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algn="ctr" eaLnBrk="1" hangingPunct="1"/>
            <a:r>
              <a:rPr lang="zh-TW" altLang="en-US" sz="1200" dirty="0" smtClean="0">
                <a:solidFill>
                  <a:schemeClr val="bg1"/>
                </a:solidFill>
                <a:latin typeface="新細明體" charset="-120"/>
              </a:rPr>
              <a:t>電子商務：數位</a:t>
            </a:r>
            <a:r>
              <a:rPr lang="zh-TW" altLang="en-US" sz="1200" dirty="0">
                <a:solidFill>
                  <a:schemeClr val="bg1"/>
                </a:solidFill>
                <a:latin typeface="新細明體" charset="-120"/>
              </a:rPr>
              <a:t>時代商</a:t>
            </a:r>
            <a:r>
              <a:rPr lang="zh-TW" altLang="en-US" sz="1200" dirty="0" smtClean="0">
                <a:solidFill>
                  <a:schemeClr val="bg1"/>
                </a:solidFill>
                <a:latin typeface="新細明體" charset="-120"/>
              </a:rPr>
              <a:t>機</a:t>
            </a:r>
            <a:r>
              <a:rPr lang="en-US" altLang="zh-TW" sz="1200" dirty="0" smtClean="0">
                <a:solidFill>
                  <a:schemeClr val="bg1"/>
                </a:solidFill>
              </a:rPr>
              <a:t>‧</a:t>
            </a:r>
            <a:r>
              <a:rPr lang="zh-TW" altLang="en-US" sz="1200" dirty="0" smtClean="0">
                <a:solidFill>
                  <a:schemeClr val="bg1"/>
                </a:solidFill>
                <a:latin typeface="新細明體" charset="-120"/>
              </a:rPr>
              <a:t>梁</a:t>
            </a:r>
            <a:r>
              <a:rPr lang="zh-TW" altLang="en-US" sz="1200" dirty="0">
                <a:solidFill>
                  <a:schemeClr val="bg1"/>
                </a:solidFill>
                <a:latin typeface="新細明體" charset="-120"/>
              </a:rPr>
              <a:t>定</a:t>
            </a:r>
            <a:r>
              <a:rPr lang="zh-TW" altLang="en-US" sz="1200" dirty="0" smtClean="0">
                <a:solidFill>
                  <a:schemeClr val="bg1"/>
                </a:solidFill>
                <a:latin typeface="新細明體" charset="-120"/>
              </a:rPr>
              <a:t>澎總編輯</a:t>
            </a:r>
            <a:r>
              <a:rPr lang="en-US" altLang="zh-TW" sz="1200" dirty="0" smtClean="0">
                <a:solidFill>
                  <a:schemeClr val="bg1"/>
                </a:solidFill>
              </a:rPr>
              <a:t>‧</a:t>
            </a:r>
            <a:r>
              <a:rPr lang="zh-TW" altLang="en-US" sz="1200" dirty="0">
                <a:solidFill>
                  <a:schemeClr val="bg1"/>
                </a:solidFill>
                <a:latin typeface="新細明體" charset="-120"/>
              </a:rPr>
              <a:t>前程</a:t>
            </a:r>
            <a:r>
              <a:rPr lang="zh-TW" altLang="en-US" sz="1200" dirty="0" smtClean="0">
                <a:solidFill>
                  <a:schemeClr val="bg1"/>
                </a:solidFill>
                <a:latin typeface="新細明體" charset="-120"/>
              </a:rPr>
              <a:t>文化 出版</a:t>
            </a:r>
            <a:endParaRPr lang="zh-TW" altLang="en-US" dirty="0">
              <a:solidFill>
                <a:schemeClr val="bg1"/>
              </a:solidFill>
            </a:endParaRPr>
          </a:p>
        </p:txBody>
      </p:sp>
    </p:spTree>
    <p:extLst>
      <p:ext uri="{BB962C8B-B14F-4D97-AF65-F5344CB8AC3E}">
        <p14:creationId xmlns:p14="http://schemas.microsoft.com/office/powerpoint/2010/main" val="321376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計畫行為理論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507290" cy="5040000"/>
          </a:xfrm>
        </p:spPr>
        <p:txBody>
          <a:bodyPr>
            <a:noAutofit/>
          </a:bodyPr>
          <a:lstStyle/>
          <a:p>
            <a:pPr marL="342900" lvl="1" indent="-342900" defTabSz="914400" eaLnBrk="0" fontAlgn="base" hangingPunct="0">
              <a:lnSpc>
                <a:spcPct val="95000"/>
              </a:lnSpc>
              <a:spcBef>
                <a:spcPts val="768"/>
              </a:spcBef>
              <a:buFont typeface="Arial" charset="0"/>
              <a:buChar char="•"/>
            </a:pPr>
            <a:r>
              <a:rPr kumimoji="1" lang="zh-TW" altLang="en-US" sz="3200" dirty="0" smtClean="0"/>
              <a:t>理性</a:t>
            </a:r>
            <a:r>
              <a:rPr kumimoji="1" lang="zh-TW" altLang="en-US" sz="3200" dirty="0"/>
              <a:t>行為理論（</a:t>
            </a:r>
            <a:r>
              <a:rPr kumimoji="1" lang="en-US" altLang="zh-TW" sz="3200" dirty="0"/>
              <a:t>TRA</a:t>
            </a:r>
            <a:r>
              <a:rPr kumimoji="1" lang="zh-TW" altLang="en-US" sz="3200" dirty="0"/>
              <a:t>）有其限制，因為它假設個人行為完全在其意志控制之下。</a:t>
            </a:r>
          </a:p>
          <a:p>
            <a:pPr marL="342900" lvl="1" indent="-342900" defTabSz="914400" eaLnBrk="0" fontAlgn="base" hangingPunct="0">
              <a:lnSpc>
                <a:spcPct val="95000"/>
              </a:lnSpc>
              <a:spcBef>
                <a:spcPts val="768"/>
              </a:spcBef>
              <a:buFont typeface="Arial" charset="0"/>
              <a:buChar char="•"/>
            </a:pPr>
            <a:r>
              <a:rPr kumimoji="1" lang="zh-TW" altLang="en-US" sz="3200" dirty="0"/>
              <a:t>此假設並未考慮到個人的行為可能受到一些認知的影響，例如可取得的資源及執行行為必須的機會。</a:t>
            </a:r>
          </a:p>
          <a:p>
            <a:pPr marL="342900" lvl="1" indent="-342900" defTabSz="914400" eaLnBrk="0" fontAlgn="base" hangingPunct="0">
              <a:lnSpc>
                <a:spcPct val="95000"/>
              </a:lnSpc>
              <a:spcBef>
                <a:spcPts val="768"/>
              </a:spcBef>
              <a:buFont typeface="Arial" charset="0"/>
              <a:buChar char="•"/>
            </a:pPr>
            <a:r>
              <a:rPr kumimoji="1" lang="zh-TW" altLang="en-US" sz="3200" dirty="0"/>
              <a:t>換句話說，理性行為理論並未處理個人對行為缺乏完全控制的情境</a:t>
            </a:r>
            <a:r>
              <a:rPr kumimoji="1" lang="zh-TW" altLang="en-US" sz="3200" dirty="0" smtClean="0"/>
              <a:t>。</a:t>
            </a:r>
            <a:endParaRPr kumimoji="1" lang="en-US" altLang="zh-TW" sz="3200" dirty="0" smtClean="0"/>
          </a:p>
          <a:p>
            <a:pPr marL="342900" lvl="1" indent="-342900" defTabSz="914400" eaLnBrk="0" fontAlgn="base" hangingPunct="0">
              <a:lnSpc>
                <a:spcPct val="95000"/>
              </a:lnSpc>
              <a:spcBef>
                <a:spcPts val="768"/>
              </a:spcBef>
              <a:buFont typeface="Arial" charset="0"/>
              <a:buChar char="•"/>
            </a:pPr>
            <a:r>
              <a:rPr kumimoji="1" lang="en-US" altLang="zh-TW" sz="3200" dirty="0" err="1"/>
              <a:t>Ajzen</a:t>
            </a:r>
            <a:r>
              <a:rPr kumimoji="1" lang="zh-TW" altLang="en-US" sz="3200" dirty="0"/>
              <a:t>（</a:t>
            </a:r>
            <a:r>
              <a:rPr kumimoji="1" lang="en-US" altLang="zh-TW" sz="3200" dirty="0"/>
              <a:t>1985</a:t>
            </a:r>
            <a:r>
              <a:rPr kumimoji="1" lang="zh-TW" altLang="en-US" sz="3200" dirty="0"/>
              <a:t>）修正 </a:t>
            </a:r>
            <a:r>
              <a:rPr kumimoji="1" lang="en-US" altLang="zh-TW" sz="3200" dirty="0"/>
              <a:t>TRA</a:t>
            </a:r>
            <a:r>
              <a:rPr kumimoji="1" lang="zh-TW" altLang="en-US" sz="3200" dirty="0"/>
              <a:t>，在其中加入了認知行為控制，提出了計畫行為理論（</a:t>
            </a:r>
            <a:r>
              <a:rPr kumimoji="1" lang="en-US" altLang="zh-TW" sz="3200" dirty="0"/>
              <a:t>Theory of Planned Behavior, TPB)</a:t>
            </a:r>
            <a:r>
              <a:rPr kumimoji="1" lang="zh-TW" altLang="en-US" sz="3200" dirty="0"/>
              <a:t>，模型如圖</a:t>
            </a:r>
            <a:r>
              <a:rPr kumimoji="1" lang="en-US" altLang="zh-TW" sz="3200" dirty="0"/>
              <a:t>17-3</a:t>
            </a:r>
            <a:r>
              <a:rPr kumimoji="1" lang="zh-TW" altLang="en-US" sz="3200" dirty="0"/>
              <a:t>所示</a:t>
            </a:r>
            <a:r>
              <a:rPr kumimoji="1" lang="zh-TW" altLang="en-US" sz="3200" dirty="0" smtClean="0"/>
              <a:t>。</a:t>
            </a:r>
            <a:endParaRPr kumimoji="1" lang="zh-TW" altLang="en-US" sz="3200"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768706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計畫行為理論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認知</a:t>
            </a:r>
            <a:r>
              <a:rPr kumimoji="1" lang="zh-TW" altLang="en-US" sz="3200" dirty="0"/>
              <a:t>行為控制是由控制信念與認知促進因子的乘積和構成。</a:t>
            </a: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2" name="Picture 2" descr="C:\Users\NO38\Desktop\書籍\IM111電子商務\低解析\圖17-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43" y="2636912"/>
            <a:ext cx="7612197" cy="384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02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計畫行為理論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err="1" smtClean="0"/>
              <a:t>Ajzen</a:t>
            </a:r>
            <a:r>
              <a:rPr kumimoji="1" lang="zh-TW" altLang="en-US" sz="3200" dirty="0"/>
              <a:t>（</a:t>
            </a:r>
            <a:r>
              <a:rPr kumimoji="1" lang="en-US" altLang="zh-TW" sz="3200" dirty="0"/>
              <a:t>2002</a:t>
            </a:r>
            <a:r>
              <a:rPr kumimoji="1" lang="zh-TW" altLang="en-US" sz="3200" dirty="0"/>
              <a:t>）對</a:t>
            </a:r>
            <a:r>
              <a:rPr kumimoji="1" lang="en-US" altLang="zh-TW" sz="3200" dirty="0"/>
              <a:t>TPB</a:t>
            </a:r>
            <a:r>
              <a:rPr kumimoji="1" lang="zh-TW" altLang="en-US" sz="3200" dirty="0"/>
              <a:t>提出修正，建議將認知行為控制操作為二階（</a:t>
            </a:r>
            <a:r>
              <a:rPr kumimoji="1" lang="en-US" altLang="zh-TW" sz="3200" dirty="0"/>
              <a:t>Second-Order</a:t>
            </a:r>
            <a:r>
              <a:rPr kumimoji="1" lang="zh-TW" altLang="en-US" sz="3200" dirty="0"/>
              <a:t>）構念，包含兩個一階元素（構念）：</a:t>
            </a:r>
          </a:p>
          <a:p>
            <a:pPr marL="720000" lvl="1" indent="-342900" algn="just" fontAlgn="base">
              <a:spcBef>
                <a:spcPts val="768"/>
              </a:spcBef>
              <a:buFont typeface="Times New Roman" panose="02020603050405020304" pitchFamily="18" charset="0"/>
              <a:buChar char="−"/>
            </a:pPr>
            <a:r>
              <a:rPr kumimoji="1" lang="zh-TW" altLang="en-US" dirty="0"/>
              <a:t>自我效能（</a:t>
            </a:r>
            <a:r>
              <a:rPr kumimoji="1" lang="en-US" altLang="zh-TW" dirty="0"/>
              <a:t>Self-Efficacy</a:t>
            </a:r>
            <a:r>
              <a:rPr kumimoji="1" lang="zh-TW" altLang="en-US" dirty="0"/>
              <a:t>）</a:t>
            </a:r>
            <a:endParaRPr kumimoji="1" lang="en-US" altLang="zh-TW" dirty="0"/>
          </a:p>
          <a:p>
            <a:pPr marL="720000" lvl="1" indent="-342900" algn="just" fontAlgn="base">
              <a:spcBef>
                <a:spcPts val="768"/>
              </a:spcBef>
              <a:buFont typeface="Times New Roman" panose="02020603050405020304" pitchFamily="18" charset="0"/>
              <a:buChar char="−"/>
            </a:pPr>
            <a:r>
              <a:rPr kumimoji="1" lang="zh-TW" altLang="en-US" dirty="0"/>
              <a:t>可控制性（</a:t>
            </a:r>
            <a:r>
              <a:rPr kumimoji="1" lang="en-US" altLang="zh-TW" dirty="0"/>
              <a:t>Controllability</a:t>
            </a:r>
            <a:r>
              <a:rPr kumimoji="1" lang="zh-TW" altLang="en-US" dirty="0" smtClean="0"/>
              <a:t>）</a:t>
            </a:r>
            <a:endParaRPr kumimoji="1" lang="en-US" altLang="zh-TW"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5122" name="Picture 2" descr="C:\Users\NO38\Desktop\書籍\IM111電子商務\IM111ppt\小圖\hh201004-1.jpg"/>
          <p:cNvPicPr>
            <a:picLocks noChangeAspect="1" noChangeArrowheads="1"/>
          </p:cNvPicPr>
          <p:nvPr/>
        </p:nvPicPr>
        <p:blipFill rotWithShape="1">
          <a:blip r:embed="rId3">
            <a:extLst>
              <a:ext uri="{28A0092B-C50C-407E-A947-70E740481C1C}">
                <a14:useLocalDpi xmlns:a14="http://schemas.microsoft.com/office/drawing/2010/main" val="0"/>
              </a:ext>
            </a:extLst>
          </a:blip>
          <a:srcRect t="3021" b="4608"/>
          <a:stretch/>
        </p:blipFill>
        <p:spPr bwMode="auto">
          <a:xfrm>
            <a:off x="6452972" y="3272814"/>
            <a:ext cx="2295492" cy="318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242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計畫行為理論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9" name="Picture 2" descr="C:\Users\NO38\Desktop\書籍\IM111電子商務\低解析\圖17-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28" y="1772816"/>
            <a:ext cx="8261557"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654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科技接受模式</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科技</a:t>
            </a:r>
            <a:r>
              <a:rPr kumimoji="1" lang="zh-TW" altLang="en-US" sz="3200" dirty="0"/>
              <a:t>接受模式（</a:t>
            </a:r>
            <a:r>
              <a:rPr kumimoji="1" lang="en-US" altLang="zh-TW" sz="3200" dirty="0"/>
              <a:t>Technology Acceptance Model, TAM</a:t>
            </a:r>
            <a:r>
              <a:rPr kumimoji="1" lang="zh-TW" altLang="en-US" sz="3200" dirty="0"/>
              <a:t>）是</a:t>
            </a:r>
            <a:r>
              <a:rPr kumimoji="1" lang="en-US" altLang="zh-TW" sz="3200" dirty="0"/>
              <a:t>Davis</a:t>
            </a:r>
            <a:r>
              <a:rPr kumimoji="1" lang="zh-TW" altLang="en-US" sz="3200" dirty="0"/>
              <a:t>（</a:t>
            </a:r>
            <a:r>
              <a:rPr kumimoji="1" lang="en-US" altLang="zh-TW" sz="3200" dirty="0"/>
              <a:t>1989</a:t>
            </a:r>
            <a:r>
              <a:rPr kumimoji="1" lang="zh-TW" altLang="en-US" sz="3200" dirty="0"/>
              <a:t>）根據理性行為理論的信念－態度－意圖－行為鏈結所發展出來的研究模型。</a:t>
            </a:r>
          </a:p>
          <a:p>
            <a:pPr marL="342900" lvl="1" indent="-342900" algn="just" defTabSz="914400" eaLnBrk="0" fontAlgn="base" hangingPunct="0">
              <a:spcBef>
                <a:spcPts val="768"/>
              </a:spcBef>
              <a:buFont typeface="Arial" charset="0"/>
              <a:buChar char="•"/>
            </a:pPr>
            <a:r>
              <a:rPr kumimoji="1" lang="en-US" altLang="zh-TW" sz="3200" dirty="0"/>
              <a:t>TAM</a:t>
            </a:r>
            <a:r>
              <a:rPr kumimoji="1" lang="zh-TW" altLang="en-US" sz="3200" dirty="0"/>
              <a:t>原本是用來解釋組織內人員對資訊系統（</a:t>
            </a:r>
            <a:r>
              <a:rPr kumimoji="1" lang="en-US" altLang="zh-TW" sz="3200" dirty="0"/>
              <a:t>Information Systems, IS</a:t>
            </a:r>
            <a:r>
              <a:rPr kumimoji="1" lang="zh-TW" altLang="en-US" sz="3200" dirty="0"/>
              <a:t>）的使用或採用</a:t>
            </a:r>
            <a:r>
              <a:rPr kumimoji="1" lang="zh-TW" altLang="en-US" sz="3200" dirty="0" smtClean="0"/>
              <a:t>。</a:t>
            </a:r>
            <a:endParaRPr kumimoji="1" lang="zh-TW" altLang="en-US" sz="3200"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6146" name="Picture 2" descr="C:\Users\NO38\Desktop\書籍\IM111電子商務\IM111ppt\小圖\66ee27ac89984e24b2ee443798eea5f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4175" y="4725144"/>
            <a:ext cx="2449993" cy="171414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30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科技接受模式</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TAM</a:t>
            </a:r>
            <a:r>
              <a:rPr kumimoji="1" lang="zh-TW" altLang="en-US" sz="3200" dirty="0"/>
              <a:t>提出兩個決定</a:t>
            </a:r>
            <a:r>
              <a:rPr kumimoji="1" lang="en-US" altLang="zh-TW" sz="3200" dirty="0"/>
              <a:t>IS</a:t>
            </a:r>
            <a:r>
              <a:rPr kumimoji="1" lang="zh-TW" altLang="en-US" sz="3200" dirty="0"/>
              <a:t>採用的重要因素（信念）：</a:t>
            </a:r>
          </a:p>
          <a:p>
            <a:pPr marL="720000" lvl="1" indent="-342900" algn="just" fontAlgn="base">
              <a:spcBef>
                <a:spcPts val="768"/>
              </a:spcBef>
              <a:buFont typeface="Times New Roman" panose="02020603050405020304" pitchFamily="18" charset="0"/>
              <a:buChar char="−"/>
            </a:pPr>
            <a:r>
              <a:rPr kumimoji="1" lang="zh-TW" altLang="en-US" dirty="0"/>
              <a:t>認知有用性（</a:t>
            </a:r>
            <a:r>
              <a:rPr kumimoji="1" lang="en-US" altLang="zh-TW" dirty="0"/>
              <a:t>Perceived Usefulness</a:t>
            </a:r>
            <a:r>
              <a:rPr kumimoji="1" lang="zh-TW" altLang="en-US" dirty="0"/>
              <a:t>）：定義為個人相信使用資訊系統將可提升工作績效的程度。</a:t>
            </a:r>
          </a:p>
          <a:p>
            <a:pPr marL="720000" lvl="1" indent="-342900" algn="just" fontAlgn="base">
              <a:spcBef>
                <a:spcPts val="768"/>
              </a:spcBef>
              <a:buFont typeface="Times New Roman" panose="02020603050405020304" pitchFamily="18" charset="0"/>
              <a:buChar char="−"/>
            </a:pPr>
            <a:r>
              <a:rPr kumimoji="1" lang="zh-TW" altLang="en-US" dirty="0"/>
              <a:t>認知易用性（</a:t>
            </a:r>
            <a:r>
              <a:rPr kumimoji="1" lang="en-US" altLang="zh-TW" dirty="0"/>
              <a:t>Perceived Ease of Use</a:t>
            </a:r>
            <a:r>
              <a:rPr kumimoji="1" lang="zh-TW" altLang="en-US" dirty="0"/>
              <a:t>）：定義為個人相信使用資訊系統將是輕易（不費力）的程度。</a:t>
            </a:r>
          </a:p>
          <a:p>
            <a:pPr marL="720000" lvl="1" indent="-342900" algn="just" fontAlgn="base">
              <a:spcBef>
                <a:spcPts val="768"/>
              </a:spcBef>
              <a:buFont typeface="Times New Roman" panose="02020603050405020304" pitchFamily="18" charset="0"/>
              <a:buChar char="−"/>
            </a:pPr>
            <a:endParaRPr kumimoji="1" lang="zh-TW" altLang="en-US"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7170" name="Picture 2" descr="C:\Users\NO38\Desktop\書籍\IM111電子商務\IM111ppt\小圖\virtual_tea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400" y="4633757"/>
            <a:ext cx="2367588" cy="183882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864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NO38\Desktop\書籍\IM111電子商務\IM111ppt\小圖\side_team.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796136" y="4193795"/>
            <a:ext cx="2851292" cy="2261105"/>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科技接受模式</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TAM</a:t>
            </a:r>
            <a:r>
              <a:rPr kumimoji="1" lang="zh-TW" altLang="en-US" sz="3200" dirty="0"/>
              <a:t>（如圖</a:t>
            </a:r>
            <a:r>
              <a:rPr kumimoji="1" lang="en-US" altLang="zh-TW" sz="3200" dirty="0"/>
              <a:t>17-5</a:t>
            </a:r>
            <a:r>
              <a:rPr kumimoji="1" lang="zh-TW" altLang="en-US" sz="3200" dirty="0"/>
              <a:t>所示）</a:t>
            </a:r>
            <a:r>
              <a:rPr kumimoji="1" lang="zh-TW" altLang="en-US" sz="3200" dirty="0" smtClean="0"/>
              <a:t>主張：</a:t>
            </a:r>
            <a:endParaRPr kumimoji="1" lang="zh-TW" altLang="en-US" sz="3200" dirty="0"/>
          </a:p>
          <a:p>
            <a:pPr marL="720000" lvl="1" indent="-342900" algn="just" fontAlgn="base">
              <a:spcBef>
                <a:spcPts val="768"/>
              </a:spcBef>
              <a:buFont typeface="Times New Roman" panose="02020603050405020304" pitchFamily="18" charset="0"/>
              <a:buChar char="−"/>
            </a:pPr>
            <a:r>
              <a:rPr kumimoji="1" lang="zh-TW" altLang="en-US" dirty="0"/>
              <a:t>使用行為是由行為意圖（向）所</a:t>
            </a:r>
            <a:r>
              <a:rPr kumimoji="1" lang="zh-TW" altLang="en-US" dirty="0" smtClean="0"/>
              <a:t>決定。</a:t>
            </a:r>
            <a:endParaRPr kumimoji="1" lang="zh-TW" altLang="en-US" dirty="0"/>
          </a:p>
          <a:p>
            <a:pPr marL="720000" lvl="1" indent="-342900" algn="just" fontAlgn="base">
              <a:spcBef>
                <a:spcPts val="768"/>
              </a:spcBef>
              <a:buFont typeface="Times New Roman" panose="02020603050405020304" pitchFamily="18" charset="0"/>
              <a:buChar char="−"/>
            </a:pPr>
            <a:r>
              <a:rPr kumimoji="1" lang="zh-TW" altLang="en-US" dirty="0"/>
              <a:t>行為意圖由使用態度及認知有用性共同</a:t>
            </a:r>
            <a:r>
              <a:rPr kumimoji="1" lang="zh-TW" altLang="en-US" dirty="0" smtClean="0"/>
              <a:t>決定</a:t>
            </a:r>
            <a:r>
              <a:rPr kumimoji="1" lang="zh-TW" altLang="en-US" dirty="0"/>
              <a:t>。</a:t>
            </a:r>
          </a:p>
          <a:p>
            <a:pPr marL="720000" lvl="1" indent="-342900" algn="just" fontAlgn="base">
              <a:spcBef>
                <a:spcPts val="768"/>
              </a:spcBef>
              <a:buFont typeface="Times New Roman" panose="02020603050405020304" pitchFamily="18" charset="0"/>
              <a:buChar char="−"/>
            </a:pPr>
            <a:r>
              <a:rPr kumimoji="1" lang="zh-TW" altLang="en-US" dirty="0"/>
              <a:t>使用態度的決定（前置）因素為認知有用性及認知易用</a:t>
            </a:r>
            <a:r>
              <a:rPr kumimoji="1" lang="zh-TW" altLang="en-US" dirty="0" smtClean="0"/>
              <a:t>性</a:t>
            </a:r>
            <a:r>
              <a:rPr kumimoji="1" lang="zh-TW" altLang="en-US" dirty="0"/>
              <a:t>。</a:t>
            </a:r>
          </a:p>
          <a:p>
            <a:pPr marL="720000" lvl="1" indent="-342900" algn="just" fontAlgn="base">
              <a:spcBef>
                <a:spcPts val="768"/>
              </a:spcBef>
              <a:buFont typeface="Times New Roman" panose="02020603050405020304" pitchFamily="18" charset="0"/>
              <a:buChar char="−"/>
            </a:pPr>
            <a:r>
              <a:rPr kumimoji="1" lang="zh-TW" altLang="en-US" dirty="0"/>
              <a:t>認知易用性會影響認知有用性。</a:t>
            </a: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992770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科技接受模式</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2" name="Picture 2" descr="C:\Users\NO38\Desktop\書籍\IM111電子商務\低解析\圖17-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35" y="2420888"/>
            <a:ext cx="8356985"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783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期望不確認理論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期望</a:t>
            </a:r>
            <a:r>
              <a:rPr kumimoji="1" lang="zh-TW" altLang="en-US" sz="3200" dirty="0"/>
              <a:t>不確認理論（</a:t>
            </a:r>
            <a:r>
              <a:rPr kumimoji="1" lang="en-US" altLang="zh-TW" sz="3200" dirty="0"/>
              <a:t>Expectancy Disconfirmation Theory, EDT</a:t>
            </a:r>
            <a:r>
              <a:rPr kumimoji="1" lang="zh-TW" altLang="en-US" sz="3200" dirty="0"/>
              <a:t>）為一消費者行為研究</a:t>
            </a:r>
            <a:r>
              <a:rPr kumimoji="1" lang="zh-TW" altLang="en-US" sz="3200" dirty="0" smtClean="0"/>
              <a:t>模型。</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它被廣泛的用在解釋及預測消費者滿意度（</a:t>
            </a:r>
            <a:r>
              <a:rPr kumimoji="1" lang="en-US" altLang="zh-TW" sz="3200" dirty="0"/>
              <a:t>Satisfaction</a:t>
            </a:r>
            <a:r>
              <a:rPr kumimoji="1" lang="zh-TW" altLang="en-US" sz="3200" dirty="0"/>
              <a:t>）及再次購買意圖（</a:t>
            </a:r>
            <a:r>
              <a:rPr kumimoji="1" lang="en-US" altLang="zh-TW" sz="3200" dirty="0"/>
              <a:t>Repeat Purchase Intention</a:t>
            </a:r>
            <a:r>
              <a:rPr kumimoji="1" lang="zh-TW" altLang="en-US" sz="3200" dirty="0"/>
              <a:t>）。</a:t>
            </a:r>
            <a:endParaRPr kumimoji="1" lang="en-US" altLang="zh-TW" sz="3200" dirty="0"/>
          </a:p>
          <a:p>
            <a:pPr marL="342900" lvl="1" indent="-342900" algn="just" defTabSz="914400" eaLnBrk="0" fontAlgn="base" hangingPunct="0">
              <a:spcBef>
                <a:spcPts val="768"/>
              </a:spcBef>
              <a:buFont typeface="Arial" charset="0"/>
              <a:buChar char="•"/>
            </a:pPr>
            <a:r>
              <a:rPr kumimoji="1" lang="zh-TW" altLang="en-US" sz="3200" dirty="0"/>
              <a:t>期望不確認理論源自於</a:t>
            </a:r>
            <a:r>
              <a:rPr kumimoji="1" lang="en-US" altLang="zh-TW" sz="3200" dirty="0"/>
              <a:t>Oliver</a:t>
            </a:r>
            <a:r>
              <a:rPr kumimoji="1" lang="zh-TW" altLang="en-US" sz="3200" dirty="0"/>
              <a:t>（</a:t>
            </a:r>
            <a:r>
              <a:rPr kumimoji="1" lang="en-US" altLang="zh-TW" sz="3200" dirty="0"/>
              <a:t>1980</a:t>
            </a:r>
            <a:r>
              <a:rPr kumimoji="1" lang="zh-TW" altLang="en-US" sz="3200" dirty="0"/>
              <a:t>）的滿意決策前置因素及結果認知模型，如圖</a:t>
            </a:r>
            <a:r>
              <a:rPr kumimoji="1" lang="en-US" altLang="zh-TW" sz="3200" dirty="0"/>
              <a:t>17-6</a:t>
            </a:r>
            <a:r>
              <a:rPr kumimoji="1" lang="zh-TW" altLang="en-US" sz="3200" dirty="0"/>
              <a:t>所示</a:t>
            </a:r>
            <a:r>
              <a:rPr kumimoji="1" lang="zh-TW" altLang="en-US" sz="3200" dirty="0" smtClean="0"/>
              <a:t>。</a:t>
            </a:r>
            <a:endParaRPr kumimoji="1" lang="zh-TW" altLang="en-US" sz="3200"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879801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期望不確認理論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EDT</a:t>
            </a:r>
            <a:r>
              <a:rPr kumimoji="1" lang="zh-TW" altLang="en-US" sz="3200" dirty="0"/>
              <a:t>模型指出消費者再購意圖的主要決定因素為滿意度，而滿意度是由期望及不確定所共同決定</a:t>
            </a:r>
            <a:r>
              <a:rPr kumimoji="1" lang="zh-TW" altLang="en-US" sz="3200" dirty="0" smtClean="0"/>
              <a:t>。</a:t>
            </a:r>
            <a:endParaRPr kumimoji="1" lang="en-US" altLang="zh-TW" sz="3200" dirty="0" smtClean="0"/>
          </a:p>
          <a:p>
            <a:pPr marL="342900" lvl="1" indent="-342900" algn="just" defTabSz="914400" eaLnBrk="0" fontAlgn="base" hangingPunct="0">
              <a:spcBef>
                <a:spcPts val="768"/>
              </a:spcBef>
              <a:buFont typeface="Arial" charset="0"/>
              <a:buChar char="•"/>
            </a:pPr>
            <a:r>
              <a:rPr kumimoji="1" lang="zh-TW" altLang="en-US" sz="3200" dirty="0"/>
              <a:t>消費者將績效認知與自己消費前的期望水準做比較，而後決定期望不確認的程度，程度可分為三種：</a:t>
            </a:r>
          </a:p>
          <a:p>
            <a:pPr marL="720000" lvl="1" indent="-342900" algn="just" fontAlgn="base">
              <a:spcBef>
                <a:spcPts val="768"/>
              </a:spcBef>
              <a:buFont typeface="Times New Roman" panose="02020603050405020304" pitchFamily="18" charset="0"/>
              <a:buChar char="−"/>
            </a:pPr>
            <a:r>
              <a:rPr kumimoji="1" lang="zh-TW" altLang="en-US" dirty="0"/>
              <a:t>如果認知績效超過期望，則為正向不確認。</a:t>
            </a:r>
          </a:p>
          <a:p>
            <a:pPr marL="720000" lvl="1" indent="-342900" algn="just" fontAlgn="base">
              <a:spcBef>
                <a:spcPts val="768"/>
              </a:spcBef>
              <a:buFont typeface="Times New Roman" panose="02020603050405020304" pitchFamily="18" charset="0"/>
              <a:buChar char="−"/>
            </a:pPr>
            <a:r>
              <a:rPr kumimoji="1" lang="zh-TW" altLang="en-US" dirty="0"/>
              <a:t>如果認知績效等於期望，則為確認。</a:t>
            </a:r>
          </a:p>
          <a:p>
            <a:pPr marL="720000" lvl="1" indent="-342900" algn="just" fontAlgn="base">
              <a:spcBef>
                <a:spcPts val="768"/>
              </a:spcBef>
              <a:buFont typeface="Times New Roman" panose="02020603050405020304" pitchFamily="18" charset="0"/>
              <a:buChar char="−"/>
            </a:pPr>
            <a:r>
              <a:rPr kumimoji="1" lang="zh-TW" altLang="en-US" dirty="0"/>
              <a:t>如果認知績效小於期望，則為負向不確認</a:t>
            </a:r>
            <a:r>
              <a:rPr kumimoji="1" lang="zh-TW" altLang="en-US" dirty="0" smtClean="0"/>
              <a:t>。</a:t>
            </a:r>
            <a:endParaRPr kumimoji="1" lang="zh-TW" altLang="en-US"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506509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fade">
                                      <p:cBhvr>
                                        <p:cTn id="15" dur="500"/>
                                        <p:tgtEl>
                                          <p:spTgt spid="2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標題 1"/>
          <p:cNvSpPr>
            <a:spLocks noGrp="1"/>
          </p:cNvSpPr>
          <p:nvPr>
            <p:ph type="title"/>
          </p:nvPr>
        </p:nvSpPr>
        <p:spPr>
          <a:xfrm>
            <a:off x="457200" y="274638"/>
            <a:ext cx="8229600" cy="1143000"/>
          </a:xfrm>
        </p:spPr>
        <p:txBody>
          <a:bodyPr anchor="ctr" anchorCtr="0"/>
          <a:lstStyle/>
          <a:p>
            <a:pPr algn="ctr"/>
            <a:r>
              <a:rPr lang="zh-TW" altLang="en-US" sz="4000" b="0" dirty="0" smtClean="0"/>
              <a:t>摘要</a:t>
            </a:r>
            <a:endParaRPr lang="zh-TW" altLang="en-US" sz="4000" b="0" dirty="0"/>
          </a:p>
        </p:txBody>
      </p:sp>
      <p:sp>
        <p:nvSpPr>
          <p:cNvPr id="12" name="內容版面配置區 2"/>
          <p:cNvSpPr>
            <a:spLocks noGrp="1"/>
          </p:cNvSpPr>
          <p:nvPr>
            <p:ph idx="1"/>
          </p:nvPr>
        </p:nvSpPr>
        <p:spPr>
          <a:xfrm>
            <a:off x="457200" y="1600200"/>
            <a:ext cx="8435280" cy="4525963"/>
          </a:xfrm>
        </p:spPr>
        <p:txBody>
          <a:bodyPr>
            <a:noAutofit/>
          </a:bodyPr>
          <a:lstStyle/>
          <a:p>
            <a:pPr marL="342900" indent="-342900" algn="just" eaLnBrk="0" fontAlgn="base" hangingPunct="0">
              <a:lnSpc>
                <a:spcPct val="100000"/>
              </a:lnSpc>
              <a:spcBef>
                <a:spcPct val="20000"/>
              </a:spcBef>
              <a:spcAft>
                <a:spcPct val="0"/>
              </a:spcAft>
              <a:buFont typeface="Arial" charset="0"/>
              <a:buChar char="•"/>
            </a:pPr>
            <a:r>
              <a:rPr kumimoji="1" lang="en-US" altLang="zh-TW" sz="3200" dirty="0" smtClean="0">
                <a:solidFill>
                  <a:schemeClr val="tx2"/>
                </a:solidFill>
              </a:rPr>
              <a:t>17.1</a:t>
            </a:r>
            <a:r>
              <a:rPr kumimoji="1" lang="zh-TW" altLang="en-US" sz="3200" dirty="0" smtClean="0">
                <a:solidFill>
                  <a:schemeClr val="tx2"/>
                </a:solidFill>
              </a:rPr>
              <a:t> 電子商務理論</a:t>
            </a:r>
            <a:endParaRPr kumimoji="1" lang="en-US" altLang="zh-TW" sz="3200" dirty="0">
              <a:solidFill>
                <a:schemeClr val="tx2"/>
              </a:solidFill>
            </a:endParaRPr>
          </a:p>
          <a:p>
            <a:pPr marL="342900" indent="-342900" algn="just" eaLnBrk="0" fontAlgn="base" hangingPunct="0">
              <a:lnSpc>
                <a:spcPct val="100000"/>
              </a:lnSpc>
              <a:spcBef>
                <a:spcPct val="20000"/>
              </a:spcBef>
              <a:spcAft>
                <a:spcPct val="0"/>
              </a:spcAft>
              <a:buFont typeface="Arial" charset="0"/>
              <a:buChar char="•"/>
            </a:pPr>
            <a:r>
              <a:rPr kumimoji="1" lang="en-US" altLang="zh-TW" dirty="0" smtClean="0"/>
              <a:t>17</a:t>
            </a:r>
            <a:r>
              <a:rPr kumimoji="1" lang="en-US" altLang="zh-TW" sz="3200" dirty="0" smtClean="0">
                <a:solidFill>
                  <a:schemeClr val="tx2"/>
                </a:solidFill>
              </a:rPr>
              <a:t>.2</a:t>
            </a:r>
            <a:r>
              <a:rPr kumimoji="1" lang="zh-TW" altLang="en-US" sz="3200" dirty="0" smtClean="0">
                <a:solidFill>
                  <a:schemeClr val="tx2"/>
                </a:solidFill>
              </a:rPr>
              <a:t> 尋找文獻</a:t>
            </a:r>
            <a:endParaRPr kumimoji="1" lang="en-US" altLang="zh-TW" sz="3200" dirty="0" smtClean="0">
              <a:solidFill>
                <a:schemeClr val="tx2"/>
              </a:solidFill>
            </a:endParaRPr>
          </a:p>
          <a:p>
            <a:pPr marL="342900" indent="-342900" algn="just" eaLnBrk="0" fontAlgn="base" hangingPunct="0">
              <a:lnSpc>
                <a:spcPct val="100000"/>
              </a:lnSpc>
              <a:spcBef>
                <a:spcPct val="20000"/>
              </a:spcBef>
              <a:spcAft>
                <a:spcPct val="0"/>
              </a:spcAft>
              <a:buFont typeface="Arial" charset="0"/>
              <a:buChar char="•"/>
            </a:pPr>
            <a:r>
              <a:rPr kumimoji="1" lang="en-US" altLang="zh-TW" dirty="0" smtClean="0"/>
              <a:t>17.3</a:t>
            </a:r>
            <a:r>
              <a:rPr kumimoji="1" lang="zh-TW" altLang="en-US" sz="3200" dirty="0" smtClean="0">
                <a:solidFill>
                  <a:schemeClr val="tx2"/>
                </a:solidFill>
              </a:rPr>
              <a:t> 如何建構電子 商務模型</a:t>
            </a:r>
            <a:endParaRPr kumimoji="1" lang="en-US" altLang="zh-TW" sz="3200" dirty="0" smtClean="0">
              <a:solidFill>
                <a:schemeClr val="tx2"/>
              </a:solidFill>
            </a:endParaRPr>
          </a:p>
          <a:p>
            <a:pPr marL="342900" indent="-342900" algn="just" eaLnBrk="0" fontAlgn="base" hangingPunct="0">
              <a:lnSpc>
                <a:spcPct val="100000"/>
              </a:lnSpc>
              <a:spcBef>
                <a:spcPct val="20000"/>
              </a:spcBef>
              <a:spcAft>
                <a:spcPct val="0"/>
              </a:spcAft>
              <a:buFont typeface="Arial" charset="0"/>
              <a:buChar char="•"/>
            </a:pPr>
            <a:r>
              <a:rPr kumimoji="1" lang="en-US" altLang="zh-TW" dirty="0" smtClean="0"/>
              <a:t>17</a:t>
            </a:r>
            <a:r>
              <a:rPr kumimoji="1" lang="en-US" altLang="zh-TW" sz="3200" dirty="0" smtClean="0">
                <a:solidFill>
                  <a:schemeClr val="tx2"/>
                </a:solidFill>
              </a:rPr>
              <a:t>.4</a:t>
            </a:r>
            <a:r>
              <a:rPr kumimoji="1" lang="zh-TW" altLang="en-US" sz="3200" dirty="0" smtClean="0">
                <a:solidFill>
                  <a:schemeClr val="tx2"/>
                </a:solidFill>
              </a:rPr>
              <a:t> 研究方法</a:t>
            </a:r>
            <a:endParaRPr kumimoji="1" lang="en-US" altLang="zh-TW" sz="3200" dirty="0" smtClean="0">
              <a:solidFill>
                <a:schemeClr val="tx2"/>
              </a:solidFill>
            </a:endParaRPr>
          </a:p>
          <a:p>
            <a:pPr marL="342900" indent="-342900" algn="just" eaLnBrk="0" fontAlgn="base" hangingPunct="0">
              <a:lnSpc>
                <a:spcPct val="100000"/>
              </a:lnSpc>
              <a:spcBef>
                <a:spcPct val="20000"/>
              </a:spcBef>
              <a:spcAft>
                <a:spcPct val="0"/>
              </a:spcAft>
              <a:buFont typeface="Arial" charset="0"/>
              <a:buChar char="•"/>
            </a:pPr>
            <a:r>
              <a:rPr kumimoji="1" lang="en-US" altLang="zh-TW" dirty="0" smtClean="0"/>
              <a:t>17</a:t>
            </a:r>
            <a:r>
              <a:rPr kumimoji="1" lang="en-US" altLang="zh-TW" sz="3200" dirty="0" smtClean="0">
                <a:solidFill>
                  <a:schemeClr val="tx2"/>
                </a:solidFill>
              </a:rPr>
              <a:t>.5</a:t>
            </a:r>
            <a:r>
              <a:rPr kumimoji="1" lang="zh-TW" altLang="en-US" sz="3200" dirty="0" smtClean="0">
                <a:solidFill>
                  <a:schemeClr val="tx2"/>
                </a:solidFill>
              </a:rPr>
              <a:t> 摘要</a:t>
            </a:r>
            <a:r>
              <a:rPr kumimoji="1" lang="zh-TW" altLang="en-US" sz="3200" dirty="0">
                <a:solidFill>
                  <a:schemeClr val="tx2"/>
                </a:solidFill>
              </a:rPr>
              <a:t>與</a:t>
            </a:r>
            <a:r>
              <a:rPr kumimoji="1" lang="zh-TW" altLang="en-US" sz="3200" dirty="0" smtClean="0">
                <a:solidFill>
                  <a:schemeClr val="tx2"/>
                </a:solidFill>
              </a:rPr>
              <a:t>結論</a:t>
            </a:r>
            <a:endParaRPr kumimoji="1" lang="en-US" altLang="zh-TW" sz="3200" dirty="0">
              <a:solidFill>
                <a:schemeClr val="tx2"/>
              </a:solidFill>
            </a:endParaRPr>
          </a:p>
        </p:txBody>
      </p:sp>
    </p:spTree>
    <p:extLst>
      <p:ext uri="{BB962C8B-B14F-4D97-AF65-F5344CB8AC3E}">
        <p14:creationId xmlns:p14="http://schemas.microsoft.com/office/powerpoint/2010/main" val="1574144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期望不確認理論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0242" name="Picture 2" descr="C:\Users\NO38\Desktop\書籍\IM111電子商務\低解析\圖17-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612" y="1323379"/>
            <a:ext cx="7506812" cy="514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28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 calcmode="lin" valueType="num">
                                      <p:cBhvr additive="base">
                                        <p:cTn id="7" dur="500" fill="hold"/>
                                        <p:tgtEl>
                                          <p:spTgt spid="10242"/>
                                        </p:tgtEl>
                                        <p:attrNameLst>
                                          <p:attrName>ppt_x</p:attrName>
                                        </p:attrNameLst>
                                      </p:cBhvr>
                                      <p:tavLst>
                                        <p:tav tm="0">
                                          <p:val>
                                            <p:strVal val="#ppt_x"/>
                                          </p:val>
                                        </p:tav>
                                        <p:tav tm="100000">
                                          <p:val>
                                            <p:strVal val="#ppt_x"/>
                                          </p:val>
                                        </p:tav>
                                      </p:tavLst>
                                    </p:anim>
                                    <p:anim calcmode="lin" valueType="num">
                                      <p:cBhvr additive="base">
                                        <p:cTn id="8"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期望不確認理論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Churchill </a:t>
            </a:r>
            <a:r>
              <a:rPr kumimoji="1" lang="en-US" altLang="zh-TW" sz="3200" dirty="0"/>
              <a:t>and </a:t>
            </a:r>
            <a:r>
              <a:rPr kumimoji="1" lang="en-US" altLang="zh-TW" sz="3200" dirty="0" err="1"/>
              <a:t>Suprenant</a:t>
            </a:r>
            <a:r>
              <a:rPr kumimoji="1" lang="zh-TW" altLang="en-US" sz="3200" dirty="0"/>
              <a:t>（</a:t>
            </a:r>
            <a:r>
              <a:rPr kumimoji="1" lang="en-US" altLang="zh-TW" sz="3200" dirty="0"/>
              <a:t>1982</a:t>
            </a:r>
            <a:r>
              <a:rPr kumimoji="1" lang="zh-TW" altLang="en-US" sz="3200" dirty="0"/>
              <a:t>）根據</a:t>
            </a:r>
            <a:r>
              <a:rPr kumimoji="1" lang="en-US" altLang="zh-TW" sz="3200" dirty="0"/>
              <a:t>Oliver</a:t>
            </a:r>
            <a:r>
              <a:rPr kumimoji="1" lang="zh-TW" altLang="en-US" sz="3200" dirty="0"/>
              <a:t>（</a:t>
            </a:r>
            <a:r>
              <a:rPr kumimoji="1" lang="en-US" altLang="zh-TW" sz="3200" dirty="0"/>
              <a:t>1980</a:t>
            </a:r>
            <a:r>
              <a:rPr kumimoji="1" lang="zh-TW" altLang="en-US" sz="3200" dirty="0"/>
              <a:t>）的模型及相關文獻的整理，提議將認知績效加入模型中，而描繪出期望不確認理論架構</a:t>
            </a:r>
            <a:r>
              <a:rPr kumimoji="1" lang="zh-TW" altLang="en-US" sz="3200" dirty="0" smtClean="0"/>
              <a:t>雛形。</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該模型在後續學者加入再購意圖後，成為後續滿意度，再購意圖相關研究之學者所採用，如圖</a:t>
            </a:r>
            <a:r>
              <a:rPr kumimoji="1" lang="en-US" altLang="zh-TW" sz="3200" dirty="0"/>
              <a:t>17-7</a:t>
            </a:r>
            <a:r>
              <a:rPr kumimoji="1" lang="zh-TW" altLang="en-US" sz="3200" dirty="0"/>
              <a:t>所示。</a:t>
            </a: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9698" name="Picture 2" descr="C:\Users\NO38\Desktop\書籍\IM111電子商務\IM111ppt\小圖\下載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752" y="4613380"/>
            <a:ext cx="1838152" cy="183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96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期望不確認理論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1266" name="Picture 2" descr="C:\Users\NO38\Desktop\書籍\IM111電子商務\低解析\圖17-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77" y="2219944"/>
            <a:ext cx="8493295" cy="3180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5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資訊系統成功模型</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lnSpc>
                <a:spcPct val="98000"/>
              </a:lnSpc>
              <a:spcBef>
                <a:spcPts val="700"/>
              </a:spcBef>
              <a:buFont typeface="Arial" charset="0"/>
              <a:buChar char="•"/>
            </a:pPr>
            <a:r>
              <a:rPr kumimoji="1" lang="zh-TW" altLang="en-US" sz="3200" dirty="0" smtClean="0"/>
              <a:t>資訊</a:t>
            </a:r>
            <a:r>
              <a:rPr kumimoji="1" lang="zh-TW" altLang="en-US" sz="3200" dirty="0"/>
              <a:t>系統成功模型（</a:t>
            </a:r>
            <a:r>
              <a:rPr kumimoji="1" lang="en-US" altLang="zh-TW" sz="3200" dirty="0"/>
              <a:t>IS Success Model</a:t>
            </a:r>
            <a:r>
              <a:rPr kumimoji="1" lang="zh-TW" altLang="en-US" sz="3200" dirty="0"/>
              <a:t>）是</a:t>
            </a:r>
            <a:r>
              <a:rPr kumimoji="1" lang="en-US" altLang="zh-TW" sz="3200" dirty="0" err="1"/>
              <a:t>DeLone</a:t>
            </a:r>
            <a:r>
              <a:rPr kumimoji="1" lang="en-US" altLang="zh-TW" sz="3200" dirty="0"/>
              <a:t> and McLean</a:t>
            </a:r>
            <a:r>
              <a:rPr kumimoji="1" lang="zh-TW" altLang="en-US" sz="3200" dirty="0"/>
              <a:t>（</a:t>
            </a:r>
            <a:r>
              <a:rPr kumimoji="1" lang="en-US" altLang="zh-TW" sz="3200" dirty="0"/>
              <a:t>1992</a:t>
            </a:r>
            <a:r>
              <a:rPr kumimoji="1" lang="zh-TW" altLang="en-US" sz="3200" dirty="0"/>
              <a:t>）兩位學者審視了</a:t>
            </a:r>
            <a:r>
              <a:rPr kumimoji="1" lang="en-US" altLang="zh-TW" sz="3200" dirty="0"/>
              <a:t>180</a:t>
            </a:r>
            <a:r>
              <a:rPr kumimoji="1" lang="zh-TW" altLang="en-US" sz="3200" dirty="0"/>
              <a:t>篇研究資訊系統效益的文章，所歸納出來的理論模型。</a:t>
            </a:r>
          </a:p>
          <a:p>
            <a:pPr marL="342900" lvl="1" indent="-342900" algn="just" defTabSz="914400" eaLnBrk="0" fontAlgn="base" hangingPunct="0">
              <a:lnSpc>
                <a:spcPct val="98000"/>
              </a:lnSpc>
              <a:spcBef>
                <a:spcPts val="700"/>
              </a:spcBef>
              <a:buFont typeface="Arial" charset="0"/>
              <a:buChar char="•"/>
            </a:pPr>
            <a:r>
              <a:rPr kumimoji="1" lang="zh-TW" altLang="en-US" sz="3200" dirty="0"/>
              <a:t>此模型包含資訊系統成功的六個構面，如圖</a:t>
            </a:r>
            <a:r>
              <a:rPr kumimoji="1" lang="en-US" altLang="zh-TW" sz="3200" dirty="0"/>
              <a:t>17-8</a:t>
            </a:r>
            <a:r>
              <a:rPr kumimoji="1" lang="zh-TW" altLang="en-US" sz="3200" dirty="0"/>
              <a:t>所示，包括</a:t>
            </a:r>
          </a:p>
          <a:p>
            <a:pPr marL="720000" lvl="1" indent="-342900" algn="just" fontAlgn="base">
              <a:lnSpc>
                <a:spcPct val="98000"/>
              </a:lnSpc>
              <a:spcBef>
                <a:spcPts val="700"/>
              </a:spcBef>
              <a:buFont typeface="Times New Roman" panose="02020603050405020304" pitchFamily="18" charset="0"/>
              <a:buChar char="−"/>
            </a:pPr>
            <a:r>
              <a:rPr kumimoji="1" lang="zh-TW" altLang="en-US" dirty="0"/>
              <a:t>系統品質（</a:t>
            </a:r>
            <a:r>
              <a:rPr kumimoji="1" lang="en-US" altLang="zh-TW" dirty="0"/>
              <a:t>System Quality</a:t>
            </a:r>
            <a:r>
              <a:rPr kumimoji="1" lang="zh-TW" altLang="en-US" dirty="0"/>
              <a:t>）</a:t>
            </a:r>
            <a:endParaRPr kumimoji="1" lang="en-US" altLang="zh-TW" dirty="0"/>
          </a:p>
          <a:p>
            <a:pPr marL="720000" lvl="1" indent="-342900" algn="just" fontAlgn="base">
              <a:lnSpc>
                <a:spcPct val="98000"/>
              </a:lnSpc>
              <a:spcBef>
                <a:spcPts val="700"/>
              </a:spcBef>
              <a:buFont typeface="Times New Roman" panose="02020603050405020304" pitchFamily="18" charset="0"/>
              <a:buChar char="−"/>
            </a:pPr>
            <a:r>
              <a:rPr kumimoji="1" lang="zh-TW" altLang="en-US" dirty="0"/>
              <a:t>資訊品質（</a:t>
            </a:r>
            <a:r>
              <a:rPr kumimoji="1" lang="en-US" altLang="zh-TW" dirty="0"/>
              <a:t>Information Quality</a:t>
            </a:r>
            <a:r>
              <a:rPr kumimoji="1" lang="zh-TW" altLang="en-US" dirty="0"/>
              <a:t>）</a:t>
            </a:r>
            <a:endParaRPr kumimoji="1" lang="en-US" altLang="zh-TW" dirty="0"/>
          </a:p>
          <a:p>
            <a:pPr marL="720000" lvl="1" indent="-342900" algn="just" fontAlgn="base">
              <a:lnSpc>
                <a:spcPct val="98000"/>
              </a:lnSpc>
              <a:spcBef>
                <a:spcPts val="700"/>
              </a:spcBef>
              <a:buFont typeface="Times New Roman" panose="02020603050405020304" pitchFamily="18" charset="0"/>
              <a:buChar char="−"/>
            </a:pPr>
            <a:r>
              <a:rPr kumimoji="1" lang="zh-TW" altLang="en-US" dirty="0"/>
              <a:t>使用（</a:t>
            </a:r>
            <a:r>
              <a:rPr kumimoji="1" lang="en-US" altLang="zh-TW" dirty="0"/>
              <a:t>Use</a:t>
            </a:r>
            <a:r>
              <a:rPr kumimoji="1" lang="zh-TW" altLang="en-US" dirty="0" smtClean="0"/>
              <a:t>）</a:t>
            </a:r>
            <a:endParaRPr kumimoji="1" lang="en-US" altLang="zh-TW" dirty="0" smtClean="0"/>
          </a:p>
          <a:p>
            <a:pPr marL="720000" lvl="1" indent="-342900" algn="just" fontAlgn="base">
              <a:lnSpc>
                <a:spcPct val="98000"/>
              </a:lnSpc>
              <a:spcBef>
                <a:spcPts val="700"/>
              </a:spcBef>
              <a:buFont typeface="Times New Roman" panose="02020603050405020304" pitchFamily="18" charset="0"/>
              <a:buChar char="−"/>
            </a:pPr>
            <a:r>
              <a:rPr kumimoji="1" lang="zh-TW" altLang="en-US" dirty="0"/>
              <a:t>使用者滿意（</a:t>
            </a:r>
            <a:r>
              <a:rPr kumimoji="1" lang="en-US" altLang="zh-TW" dirty="0"/>
              <a:t>User Satisfaction</a:t>
            </a:r>
            <a:r>
              <a:rPr kumimoji="1" lang="zh-TW" altLang="en-US" dirty="0" smtClean="0"/>
              <a:t>）</a:t>
            </a:r>
            <a:endParaRPr kumimoji="1" lang="en-US" altLang="zh-TW"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4190798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fade">
                                      <p:cBhvr>
                                        <p:cTn id="15" dur="500"/>
                                        <p:tgtEl>
                                          <p:spTgt spid="2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lnSpc>
                <a:spcPct val="95000"/>
              </a:lnSpc>
              <a:spcBef>
                <a:spcPts val="768"/>
              </a:spcBef>
              <a:buFont typeface="Arial" charset="0"/>
              <a:buChar char="•"/>
            </a:pPr>
            <a:r>
              <a:rPr kumimoji="1" lang="zh-TW" altLang="en-US" sz="3200" dirty="0" smtClean="0"/>
              <a:t>此</a:t>
            </a:r>
            <a:r>
              <a:rPr kumimoji="1" lang="zh-TW" altLang="en-US" sz="3200" dirty="0"/>
              <a:t>模型包含資訊系統成功的六個構面，如圖</a:t>
            </a:r>
            <a:r>
              <a:rPr kumimoji="1" lang="en-US" altLang="zh-TW" sz="3200" dirty="0"/>
              <a:t>17-8</a:t>
            </a:r>
            <a:r>
              <a:rPr kumimoji="1" lang="zh-TW" altLang="en-US" sz="3200" dirty="0"/>
              <a:t>所示，包括</a:t>
            </a:r>
          </a:p>
          <a:p>
            <a:pPr marL="720000" lvl="1" indent="-342900" algn="just" fontAlgn="base">
              <a:lnSpc>
                <a:spcPct val="95000"/>
              </a:lnSpc>
              <a:spcBef>
                <a:spcPts val="768"/>
              </a:spcBef>
              <a:buFont typeface="Times New Roman" panose="02020603050405020304" pitchFamily="18" charset="0"/>
              <a:buChar char="−"/>
            </a:pPr>
            <a:r>
              <a:rPr kumimoji="1" lang="zh-TW" altLang="en-US" dirty="0" smtClean="0"/>
              <a:t>個人</a:t>
            </a:r>
            <a:r>
              <a:rPr kumimoji="1" lang="zh-TW" altLang="en-US" dirty="0"/>
              <a:t>的影響（</a:t>
            </a:r>
            <a:r>
              <a:rPr kumimoji="1" lang="en-US" altLang="zh-TW" dirty="0"/>
              <a:t>Individual Impact</a:t>
            </a:r>
            <a:r>
              <a:rPr kumimoji="1" lang="zh-TW" altLang="en-US" dirty="0"/>
              <a:t>）</a:t>
            </a:r>
            <a:endParaRPr kumimoji="1" lang="en-US" altLang="zh-TW" dirty="0"/>
          </a:p>
          <a:p>
            <a:pPr marL="720000" lvl="1" indent="-342900" algn="just" fontAlgn="base">
              <a:lnSpc>
                <a:spcPct val="95000"/>
              </a:lnSpc>
              <a:spcBef>
                <a:spcPts val="768"/>
              </a:spcBef>
              <a:buFont typeface="Times New Roman" panose="02020603050405020304" pitchFamily="18" charset="0"/>
              <a:buChar char="−"/>
            </a:pPr>
            <a:r>
              <a:rPr kumimoji="1" lang="zh-TW" altLang="en-US" dirty="0"/>
              <a:t>組織的影響（</a:t>
            </a:r>
            <a:r>
              <a:rPr kumimoji="1" lang="en-US" altLang="zh-TW" dirty="0"/>
              <a:t>Organizational Impact</a:t>
            </a:r>
            <a:r>
              <a:rPr kumimoji="1" lang="zh-TW" altLang="en-US" dirty="0"/>
              <a:t>）</a:t>
            </a:r>
            <a:endParaRPr kumimoji="1" lang="en-US" altLang="en-US" dirty="0"/>
          </a:p>
        </p:txBody>
      </p:sp>
      <p:pic>
        <p:nvPicPr>
          <p:cNvPr id="12" name="Picture 2" descr="C:\Users\NO38\Desktop\書籍\IM111電子商務\低解析\圖17-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59" y="3578764"/>
            <a:ext cx="8253953" cy="2875423"/>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資訊系統成功模型</a:t>
            </a:r>
            <a:endParaRPr kumimoji="1" lang="zh-TW" altLang="en-US" dirty="0">
              <a:solidFill>
                <a:schemeClr val="tx2"/>
              </a:solidFill>
            </a:endParaRP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040358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在</a:t>
            </a:r>
            <a:r>
              <a:rPr kumimoji="1" lang="en-US" altLang="zh-TW" sz="3200" dirty="0" err="1"/>
              <a:t>DeLone</a:t>
            </a:r>
            <a:r>
              <a:rPr kumimoji="1" lang="zh-TW" altLang="en-US" sz="3200" dirty="0"/>
              <a:t> </a:t>
            </a:r>
            <a:r>
              <a:rPr kumimoji="1" lang="en-US" altLang="zh-TW" sz="3200" dirty="0"/>
              <a:t>and McLean</a:t>
            </a:r>
            <a:r>
              <a:rPr kumimoji="1" lang="zh-TW" altLang="en-US" sz="3200" dirty="0"/>
              <a:t>提出資訊系統成功模式後，有些學者建議應加入服務品質此</a:t>
            </a:r>
            <a:r>
              <a:rPr kumimoji="1" lang="zh-TW" altLang="en-US" sz="3200" dirty="0" smtClean="0"/>
              <a:t>概念。</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他們採納其他學者建議，於</a:t>
            </a:r>
            <a:r>
              <a:rPr kumimoji="1" lang="en-US" altLang="zh-TW" sz="3200" dirty="0"/>
              <a:t>2003</a:t>
            </a:r>
            <a:r>
              <a:rPr kumimoji="1" lang="zh-TW" altLang="en-US" sz="3200" dirty="0"/>
              <a:t>年提出資訊系統成功更新模式，增加服務品質此構面，如圖</a:t>
            </a:r>
            <a:r>
              <a:rPr kumimoji="1" lang="en-US" altLang="zh-TW" sz="3200" dirty="0"/>
              <a:t>17-9</a:t>
            </a:r>
            <a:r>
              <a:rPr kumimoji="1" lang="zh-TW" altLang="en-US" sz="3200" dirty="0"/>
              <a:t>所示。</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資訊系統成功模型</a:t>
            </a:r>
            <a:endParaRPr kumimoji="1" lang="zh-TW" altLang="en-US" dirty="0">
              <a:solidFill>
                <a:schemeClr val="tx2"/>
              </a:solidFill>
            </a:endParaRP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3315" name="Picture 3" descr="C:\Users\NO38\Desktop\書籍\IM111電子商務\IM111ppt\小圖\new0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951814"/>
            <a:ext cx="2448272" cy="254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02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資訊系統成功模型</a:t>
            </a:r>
            <a:endParaRPr kumimoji="1" lang="zh-TW" altLang="en-US" dirty="0">
              <a:solidFill>
                <a:schemeClr val="tx2"/>
              </a:solidFill>
            </a:endParaRP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3314" name="Picture 2" descr="C:\Users\NO38\Desktop\書籍\IM111電子商務\低解析\圖17-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84" y="1484784"/>
            <a:ext cx="8386179"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12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 calcmode="lin" valueType="num">
                                      <p:cBhvr additive="base">
                                        <p:cTn id="7" dur="500" fill="hold"/>
                                        <p:tgtEl>
                                          <p:spTgt spid="13314"/>
                                        </p:tgtEl>
                                        <p:attrNameLst>
                                          <p:attrName>ppt_x</p:attrName>
                                        </p:attrNameLst>
                                      </p:cBhvr>
                                      <p:tavLst>
                                        <p:tav tm="0">
                                          <p:val>
                                            <p:strVal val="#ppt_x"/>
                                          </p:val>
                                        </p:tav>
                                        <p:tav tm="100000">
                                          <p:val>
                                            <p:strVal val="#ppt_x"/>
                                          </p:val>
                                        </p:tav>
                                      </p:tavLst>
                                    </p:anim>
                                    <p:anim calcmode="lin" valueType="num">
                                      <p:cBhvr additive="base">
                                        <p:cTn id="8"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其他理論模型</a:t>
            </a:r>
            <a:endParaRPr kumimoji="1" lang="zh-TW" altLang="en-US" dirty="0">
              <a:solidFill>
                <a:schemeClr val="tx2"/>
              </a:solidFill>
            </a:endParaRPr>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4338" name="Picture 2" descr="C:\Users\NO38\Desktop\書籍\IM111電子商務\低解析\表17-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664" y="1196752"/>
            <a:ext cx="6192688" cy="5328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706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91266"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讀者</a:t>
            </a:r>
            <a:r>
              <a:rPr kumimoji="1" lang="zh-TW" altLang="en-US" sz="3200" dirty="0"/>
              <a:t>可以從資訊管理相關期刊尋找電子商務相關文獻，以啟發電子商務研究的構想。</a:t>
            </a:r>
          </a:p>
          <a:p>
            <a:pPr marL="342900" lvl="1" indent="-342900" algn="just" defTabSz="914400" eaLnBrk="0" fontAlgn="base" hangingPunct="0">
              <a:spcBef>
                <a:spcPts val="768"/>
              </a:spcBef>
              <a:buFont typeface="Arial" charset="0"/>
              <a:buChar char="•"/>
            </a:pPr>
            <a:r>
              <a:rPr kumimoji="1" lang="zh-TW" altLang="en-US" sz="3200" dirty="0"/>
              <a:t>首先，列出資訊管理英文核心期刊。</a:t>
            </a:r>
          </a:p>
          <a:p>
            <a:pPr marL="720000" lvl="1" indent="-342900" algn="just" fontAlgn="base">
              <a:spcBef>
                <a:spcPts val="768"/>
              </a:spcBef>
              <a:buFont typeface="Times New Roman" panose="02020603050405020304" pitchFamily="18" charset="0"/>
              <a:buChar char="−"/>
            </a:pPr>
            <a:r>
              <a:rPr kumimoji="1" lang="zh-TW" altLang="en-US" dirty="0" smtClean="0"/>
              <a:t>英文期刊</a:t>
            </a:r>
            <a:endParaRPr kumimoji="1" lang="en-US" altLang="zh-TW" dirty="0" smtClean="0"/>
          </a:p>
          <a:p>
            <a:pPr marL="1177200" lvl="3" indent="-342900" algn="just" defTabSz="914400" fontAlgn="base">
              <a:spcBef>
                <a:spcPts val="768"/>
              </a:spcBef>
              <a:buFont typeface="Wingdings" panose="05000000000000000000" pitchFamily="2" charset="2"/>
              <a:buChar char="Ø"/>
            </a:pPr>
            <a:r>
              <a:rPr kumimoji="1" lang="en-US" altLang="zh-TW" sz="2400" dirty="0"/>
              <a:t>Management Information Systems Quarterly (MIS Quarterly)</a:t>
            </a:r>
          </a:p>
          <a:p>
            <a:pPr marL="1177200" lvl="3" indent="-342900" algn="just" defTabSz="914400" fontAlgn="base">
              <a:spcBef>
                <a:spcPts val="768"/>
              </a:spcBef>
              <a:buFont typeface="Wingdings" panose="05000000000000000000" pitchFamily="2" charset="2"/>
              <a:buChar char="Ø"/>
            </a:pPr>
            <a:r>
              <a:rPr kumimoji="1" lang="en-US" altLang="zh-TW" sz="2400" dirty="0"/>
              <a:t>Information Systems Research (ISR)</a:t>
            </a:r>
          </a:p>
          <a:p>
            <a:pPr marL="1177200" lvl="3" indent="-342900" algn="just" defTabSz="914400" fontAlgn="base">
              <a:spcBef>
                <a:spcPts val="768"/>
              </a:spcBef>
              <a:buFont typeface="Wingdings" panose="05000000000000000000" pitchFamily="2" charset="2"/>
              <a:buChar char="Ø"/>
            </a:pPr>
            <a:r>
              <a:rPr kumimoji="1" lang="en-US" altLang="zh-TW" sz="2400" dirty="0"/>
              <a:t>Journal of Management Information Systems (JMIS)</a:t>
            </a:r>
          </a:p>
          <a:p>
            <a:pPr marL="1177200" lvl="3" indent="-342900" algn="just" defTabSz="914400" fontAlgn="base">
              <a:spcBef>
                <a:spcPts val="768"/>
              </a:spcBef>
              <a:buFont typeface="Wingdings" panose="05000000000000000000" pitchFamily="2" charset="2"/>
              <a:buChar char="Ø"/>
            </a:pPr>
            <a:r>
              <a:rPr kumimoji="1" lang="en-US" altLang="zh-TW" sz="2400" dirty="0"/>
              <a:t>Journal of Association for Information Systems (JAIS)</a:t>
            </a:r>
          </a:p>
          <a:p>
            <a:pPr marL="1177200" lvl="3" indent="-342900" algn="just" defTabSz="914400" fontAlgn="base">
              <a:spcBef>
                <a:spcPts val="768"/>
              </a:spcBef>
              <a:buFont typeface="Wingdings" panose="05000000000000000000" pitchFamily="2" charset="2"/>
              <a:buChar char="Ø"/>
            </a:pPr>
            <a:r>
              <a:rPr kumimoji="1" lang="en-US" altLang="zh-TW" sz="2400" dirty="0"/>
              <a:t>Decision Sciences (DS</a:t>
            </a:r>
            <a:r>
              <a:rPr kumimoji="1" lang="en-US" altLang="zh-TW" sz="2400" dirty="0" smtClean="0"/>
              <a:t>)</a:t>
            </a:r>
            <a:endParaRPr kumimoji="1" lang="en-US" altLang="zh-TW" sz="24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尋找文獻</a:t>
            </a:r>
            <a:endParaRPr kumimoji="1" lang="zh-TW" altLang="en-US" dirty="0">
              <a:solidFill>
                <a:schemeClr val="tx2"/>
              </a:solidFill>
            </a:endParaRPr>
          </a:p>
        </p:txBody>
      </p:sp>
      <p:grpSp>
        <p:nvGrpSpPr>
          <p:cNvPr id="11" name="群組 10"/>
          <p:cNvGrpSpPr/>
          <p:nvPr/>
        </p:nvGrpSpPr>
        <p:grpSpPr>
          <a:xfrm rot="-5400000">
            <a:off x="2904467" y="-2888533"/>
            <a:ext cx="467999" cy="6262374"/>
            <a:chOff x="-37322" y="1185"/>
            <a:chExt cx="432002" cy="3882290"/>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489724" y="1096050"/>
              <a:ext cx="1336808"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17.2</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尋找文獻</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839616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fade">
                                      <p:cBhvr>
                                        <p:cTn id="15" dur="500"/>
                                        <p:tgtEl>
                                          <p:spTgt spid="2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xEl>
                                              <p:pRg st="6" end="6"/>
                                            </p:txEl>
                                          </p:spTgt>
                                        </p:tgtEl>
                                        <p:attrNameLst>
                                          <p:attrName>style.visibility</p:attrName>
                                        </p:attrNameLst>
                                      </p:cBhvr>
                                      <p:to>
                                        <p:strVal val="visible"/>
                                      </p:to>
                                    </p:set>
                                    <p:animEffect transition="in" filter="fade">
                                      <p:cBhvr>
                                        <p:cTn id="27" dur="500"/>
                                        <p:tgtEl>
                                          <p:spTgt spid="2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7" end="7"/>
                                            </p:txEl>
                                          </p:spTgt>
                                        </p:tgtEl>
                                        <p:attrNameLst>
                                          <p:attrName>style.visibility</p:attrName>
                                        </p:attrNameLst>
                                      </p:cBhvr>
                                      <p:to>
                                        <p:strVal val="visible"/>
                                      </p:to>
                                    </p:set>
                                    <p:animEffect transition="in" filter="fade">
                                      <p:cBhvr>
                                        <p:cTn id="30"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91266"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首先</a:t>
            </a:r>
            <a:r>
              <a:rPr kumimoji="1" lang="zh-TW" altLang="en-US" sz="3200" dirty="0"/>
              <a:t>，列出資訊管理英文核心期刊。</a:t>
            </a:r>
          </a:p>
          <a:p>
            <a:pPr marL="720000" lvl="1" indent="-342900" algn="just" fontAlgn="base">
              <a:spcBef>
                <a:spcPts val="768"/>
              </a:spcBef>
              <a:buFont typeface="Times New Roman" panose="02020603050405020304" pitchFamily="18" charset="0"/>
              <a:buChar char="−"/>
            </a:pPr>
            <a:r>
              <a:rPr kumimoji="1" lang="zh-TW" altLang="en-US" dirty="0" smtClean="0"/>
              <a:t>英文期刊：</a:t>
            </a:r>
            <a:endParaRPr kumimoji="1" lang="en-US" altLang="zh-TW" dirty="0" smtClean="0"/>
          </a:p>
          <a:p>
            <a:pPr marL="1177200" lvl="3" indent="-342900" algn="just" defTabSz="914400" fontAlgn="base">
              <a:spcBef>
                <a:spcPts val="768"/>
              </a:spcBef>
              <a:buFont typeface="Wingdings" panose="05000000000000000000" pitchFamily="2" charset="2"/>
              <a:buChar char="Ø"/>
            </a:pPr>
            <a:r>
              <a:rPr kumimoji="1" lang="en-US" altLang="zh-TW" sz="2400" dirty="0" smtClean="0"/>
              <a:t>Decision </a:t>
            </a:r>
            <a:r>
              <a:rPr kumimoji="1" lang="en-US" altLang="zh-TW" sz="2400" dirty="0"/>
              <a:t>Support Systems (DSS)</a:t>
            </a:r>
          </a:p>
          <a:p>
            <a:pPr marL="1177200" lvl="3" indent="-342900" algn="just" defTabSz="914400" fontAlgn="base">
              <a:spcBef>
                <a:spcPts val="768"/>
              </a:spcBef>
              <a:buFont typeface="Wingdings" panose="05000000000000000000" pitchFamily="2" charset="2"/>
              <a:buChar char="Ø"/>
            </a:pPr>
            <a:r>
              <a:rPr kumimoji="1" lang="en-US" altLang="zh-TW" sz="2400" dirty="0"/>
              <a:t>European Journal of Information Systems (EJIS)</a:t>
            </a:r>
          </a:p>
          <a:p>
            <a:pPr marL="1177200" lvl="3" indent="-342900" algn="just" defTabSz="914400" fontAlgn="base">
              <a:spcBef>
                <a:spcPts val="768"/>
              </a:spcBef>
              <a:buFont typeface="Wingdings" panose="05000000000000000000" pitchFamily="2" charset="2"/>
              <a:buChar char="Ø"/>
            </a:pPr>
            <a:r>
              <a:rPr kumimoji="1" lang="en-US" altLang="zh-TW" sz="2400" dirty="0"/>
              <a:t>Information Systems Journal (ISJ)</a:t>
            </a:r>
          </a:p>
          <a:p>
            <a:pPr marL="1177200" lvl="3" indent="-342900" algn="just" defTabSz="914400" fontAlgn="base">
              <a:spcBef>
                <a:spcPts val="768"/>
              </a:spcBef>
              <a:buFont typeface="Wingdings" panose="05000000000000000000" pitchFamily="2" charset="2"/>
              <a:buChar char="Ø"/>
            </a:pPr>
            <a:r>
              <a:rPr kumimoji="1" lang="en-US" altLang="zh-TW" sz="2400" dirty="0"/>
              <a:t>Information and Management (I&amp;M</a:t>
            </a:r>
            <a:r>
              <a:rPr kumimoji="1" lang="en-US" altLang="zh-TW" sz="2400" dirty="0" smtClean="0"/>
              <a:t>)</a:t>
            </a:r>
          </a:p>
          <a:p>
            <a:pPr marL="720000" lvl="1" indent="-342900" algn="just" fontAlgn="base">
              <a:spcBef>
                <a:spcPts val="768"/>
              </a:spcBef>
              <a:buFont typeface="Times New Roman" panose="02020603050405020304" pitchFamily="18" charset="0"/>
              <a:buChar char="−"/>
            </a:pPr>
            <a:r>
              <a:rPr kumimoji="1" lang="zh-TW" altLang="en-US" dirty="0"/>
              <a:t>資訊管理中文核心期刊：</a:t>
            </a:r>
          </a:p>
          <a:p>
            <a:pPr marL="1177200" lvl="3" indent="-342900" algn="just" defTabSz="914400" fontAlgn="base">
              <a:spcBef>
                <a:spcPts val="768"/>
              </a:spcBef>
              <a:buFont typeface="Wingdings" panose="05000000000000000000" pitchFamily="2" charset="2"/>
              <a:buChar char="Ø"/>
            </a:pPr>
            <a:r>
              <a:rPr kumimoji="1" lang="zh-TW" altLang="en-US" sz="2400" dirty="0"/>
              <a:t>資訊管理</a:t>
            </a:r>
            <a:r>
              <a:rPr kumimoji="1" lang="zh-TW" altLang="en-US" sz="2400" dirty="0" smtClean="0"/>
              <a:t>學報</a:t>
            </a:r>
            <a:endParaRPr kumimoji="1" lang="zh-TW" altLang="en-US" sz="24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尋找文獻</a:t>
            </a:r>
            <a:endParaRPr kumimoji="1" lang="zh-TW" altLang="en-US" dirty="0">
              <a:solidFill>
                <a:schemeClr val="tx2"/>
              </a:solidFill>
            </a:endParaRPr>
          </a:p>
        </p:txBody>
      </p:sp>
      <p:grpSp>
        <p:nvGrpSpPr>
          <p:cNvPr id="11" name="群組 10"/>
          <p:cNvGrpSpPr/>
          <p:nvPr/>
        </p:nvGrpSpPr>
        <p:grpSpPr>
          <a:xfrm rot="-5400000">
            <a:off x="2904467" y="-2888533"/>
            <a:ext cx="467999" cy="6262374"/>
            <a:chOff x="-37322" y="1185"/>
            <a:chExt cx="432002" cy="3882290"/>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489724" y="1096050"/>
              <a:ext cx="1336808"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17.2</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尋找文獻</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5362" name="Picture 2" descr="C:\Users\NO38\Desktop\書籍\IM111電子商務\IM111ppt\小圖\nst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653" y="4797152"/>
            <a:ext cx="246697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00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fade">
                                      <p:cBhvr>
                                        <p:cTn id="22" dur="500"/>
                                        <p:tgtEl>
                                          <p:spTgt spid="2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fade">
                                      <p:cBhvr>
                                        <p:cTn id="25" dur="500"/>
                                        <p:tgtEl>
                                          <p:spTgt spid="2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標題 1"/>
          <p:cNvSpPr>
            <a:spLocks noGrp="1"/>
          </p:cNvSpPr>
          <p:nvPr>
            <p:ph type="title"/>
          </p:nvPr>
        </p:nvSpPr>
        <p:spPr>
          <a:xfrm>
            <a:off x="457200" y="274638"/>
            <a:ext cx="8229600" cy="1143000"/>
          </a:xfrm>
        </p:spPr>
        <p:txBody>
          <a:bodyPr anchor="ctr" anchorCtr="0"/>
          <a:lstStyle/>
          <a:p>
            <a:pPr algn="ctr"/>
            <a:r>
              <a:rPr lang="zh-TW" altLang="en-US" dirty="0"/>
              <a:t>學習目標</a:t>
            </a:r>
            <a:endParaRPr lang="zh-TW" altLang="en-US" sz="4000" dirty="0"/>
          </a:p>
        </p:txBody>
      </p:sp>
      <p:sp>
        <p:nvSpPr>
          <p:cNvPr id="12" name="內容版面配置區 2"/>
          <p:cNvSpPr>
            <a:spLocks noGrp="1"/>
          </p:cNvSpPr>
          <p:nvPr>
            <p:ph idx="1"/>
          </p:nvPr>
        </p:nvSpPr>
        <p:spPr>
          <a:xfrm>
            <a:off x="457200" y="1600200"/>
            <a:ext cx="8219256" cy="4525963"/>
          </a:xfrm>
        </p:spPr>
        <p:txBody>
          <a:bodyPr>
            <a:noAutofit/>
          </a:bodyPr>
          <a:lstStyle/>
          <a:p>
            <a:pPr marL="342900" lvl="1" indent="-342900" algn="just" defTabSz="914400" eaLnBrk="0" fontAlgn="base" hangingPunct="0">
              <a:spcBef>
                <a:spcPct val="20000"/>
              </a:spcBef>
              <a:spcAft>
                <a:spcPct val="0"/>
              </a:spcAft>
              <a:buFont typeface="Arial" charset="0"/>
              <a:buChar char="•"/>
            </a:pPr>
            <a:r>
              <a:rPr kumimoji="1" lang="zh-TW" altLang="en-US" sz="3200" dirty="0" smtClean="0"/>
              <a:t>電子商務研究可應用哪些理論</a:t>
            </a:r>
            <a:r>
              <a:rPr kumimoji="1" lang="zh-TW" altLang="en-US" sz="3200" dirty="0"/>
              <a:t>。</a:t>
            </a:r>
          </a:p>
          <a:p>
            <a:pPr marL="342900" lvl="1" indent="-342900" algn="just" defTabSz="914400" eaLnBrk="0" fontAlgn="base" hangingPunct="0">
              <a:spcBef>
                <a:spcPct val="20000"/>
              </a:spcBef>
              <a:spcAft>
                <a:spcPct val="0"/>
              </a:spcAft>
              <a:buFont typeface="Arial" charset="0"/>
              <a:buChar char="•"/>
            </a:pPr>
            <a:r>
              <a:rPr kumimoji="1" lang="zh-TW" altLang="en-US" sz="3200" dirty="0" smtClean="0"/>
              <a:t>建</a:t>
            </a:r>
            <a:r>
              <a:rPr kumimoji="1" lang="zh-TW" altLang="en-US" sz="3200" dirty="0"/>
              <a:t>構</a:t>
            </a:r>
            <a:r>
              <a:rPr kumimoji="1" lang="zh-TW" altLang="en-US" sz="3200" dirty="0" smtClean="0"/>
              <a:t>電子商務模型的基本方法。</a:t>
            </a:r>
            <a:endParaRPr kumimoji="1" lang="zh-TW" altLang="en-US" sz="3200" dirty="0"/>
          </a:p>
          <a:p>
            <a:pPr marL="342900" lvl="1" indent="-342900" algn="just" defTabSz="914400" eaLnBrk="0" fontAlgn="base" hangingPunct="0">
              <a:spcBef>
                <a:spcPct val="20000"/>
              </a:spcBef>
              <a:spcAft>
                <a:spcPct val="0"/>
              </a:spcAft>
              <a:buFont typeface="Arial" charset="0"/>
              <a:buChar char="•"/>
            </a:pPr>
            <a:r>
              <a:rPr kumimoji="1" lang="zh-TW" altLang="en-US" sz="3200" dirty="0"/>
              <a:t>研究</a:t>
            </a:r>
            <a:r>
              <a:rPr kumimoji="1" lang="zh-TW" altLang="en-US" sz="3200" dirty="0" smtClean="0"/>
              <a:t>方法基本概念。</a:t>
            </a:r>
            <a:endParaRPr kumimoji="1" lang="zh-TW" altLang="en-US" sz="3200" dirty="0"/>
          </a:p>
        </p:txBody>
      </p:sp>
    </p:spTree>
    <p:extLst>
      <p:ext uri="{BB962C8B-B14F-4D97-AF65-F5344CB8AC3E}">
        <p14:creationId xmlns:p14="http://schemas.microsoft.com/office/powerpoint/2010/main" val="1612280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686802" cy="5040000"/>
          </a:xfrm>
        </p:spPr>
        <p:txBody>
          <a:bodyPr>
            <a:noAutofit/>
          </a:bodyPr>
          <a:lstStyle/>
          <a:p>
            <a:pPr marL="342900" lvl="1" indent="-342900" defTabSz="914400" eaLnBrk="0" fontAlgn="base" hangingPunct="0">
              <a:spcBef>
                <a:spcPts val="768"/>
              </a:spcBef>
              <a:buFont typeface="Arial" charset="0"/>
              <a:buChar char="•"/>
            </a:pPr>
            <a:r>
              <a:rPr kumimoji="1" lang="zh-TW" altLang="en-US" sz="3200" dirty="0" smtClean="0"/>
              <a:t>以下</a:t>
            </a:r>
            <a:r>
              <a:rPr kumimoji="1" lang="zh-TW" altLang="en-US" sz="3200" dirty="0"/>
              <a:t>則為以電子商務為主軸之英文核心</a:t>
            </a:r>
            <a:r>
              <a:rPr kumimoji="1" lang="zh-TW" altLang="en-US" sz="3200" dirty="0" smtClean="0"/>
              <a:t>期刊</a:t>
            </a:r>
            <a:r>
              <a:rPr kumimoji="1" lang="zh-TW" altLang="en-US" sz="3200" dirty="0"/>
              <a:t>。</a:t>
            </a:r>
            <a:endParaRPr kumimoji="1" lang="en-US" altLang="zh-TW" sz="3200" dirty="0" smtClean="0"/>
          </a:p>
          <a:p>
            <a:pPr marL="720000" lvl="1" indent="-342900" fontAlgn="base">
              <a:spcBef>
                <a:spcPts val="768"/>
              </a:spcBef>
              <a:buFont typeface="Times New Roman" panose="02020603050405020304" pitchFamily="18" charset="0"/>
              <a:buChar char="−"/>
            </a:pPr>
            <a:r>
              <a:rPr kumimoji="1" lang="zh-TW" altLang="en-US" dirty="0"/>
              <a:t>英文</a:t>
            </a:r>
            <a:r>
              <a:rPr kumimoji="1" lang="zh-TW" altLang="en-US" dirty="0" smtClean="0"/>
              <a:t>期刊：</a:t>
            </a:r>
            <a:endParaRPr kumimoji="1" lang="en-US" altLang="zh-TW" dirty="0"/>
          </a:p>
          <a:p>
            <a:pPr marL="1177200" lvl="3" indent="-342900" defTabSz="914400" fontAlgn="base">
              <a:spcBef>
                <a:spcPts val="768"/>
              </a:spcBef>
              <a:buFont typeface="Wingdings" panose="05000000000000000000" pitchFamily="2" charset="2"/>
              <a:buChar char="Ø"/>
            </a:pPr>
            <a:r>
              <a:rPr kumimoji="1" lang="en-US" altLang="zh-TW" sz="2400" dirty="0"/>
              <a:t>International Journal of Electronic Commerce (IJEC)</a:t>
            </a:r>
          </a:p>
          <a:p>
            <a:pPr marL="1177200" lvl="3" indent="-342900" defTabSz="914400" fontAlgn="base">
              <a:spcBef>
                <a:spcPts val="768"/>
              </a:spcBef>
              <a:buFont typeface="Wingdings" panose="05000000000000000000" pitchFamily="2" charset="2"/>
              <a:buChar char="Ø"/>
            </a:pPr>
            <a:r>
              <a:rPr kumimoji="1" lang="en-US" altLang="zh-TW" sz="2400" dirty="0"/>
              <a:t>Electronic Commerce Research and Applications (ECRA)</a:t>
            </a:r>
          </a:p>
          <a:p>
            <a:pPr marL="1177200" lvl="3" indent="-342900" defTabSz="914400" fontAlgn="base">
              <a:spcBef>
                <a:spcPts val="768"/>
              </a:spcBef>
              <a:buFont typeface="Wingdings" panose="05000000000000000000" pitchFamily="2" charset="2"/>
              <a:buChar char="Ø"/>
            </a:pPr>
            <a:r>
              <a:rPr kumimoji="1" lang="en-US" altLang="zh-TW" sz="2400" dirty="0"/>
              <a:t>Journal of Organizational Computing and Electronic Commerce (JOCEC)</a:t>
            </a:r>
          </a:p>
          <a:p>
            <a:pPr marL="1177200" lvl="3" indent="-342900" defTabSz="914400" fontAlgn="base">
              <a:spcBef>
                <a:spcPts val="768"/>
              </a:spcBef>
              <a:buFont typeface="Wingdings" panose="05000000000000000000" pitchFamily="2" charset="2"/>
              <a:buChar char="Ø"/>
            </a:pPr>
            <a:r>
              <a:rPr kumimoji="1" lang="en-US" altLang="zh-TW" sz="2400" dirty="0"/>
              <a:t>Journal of Electronic Commerce Research (JECR</a:t>
            </a:r>
            <a:r>
              <a:rPr kumimoji="1" lang="en-US" altLang="zh-TW" sz="2400" dirty="0" smtClean="0"/>
              <a:t>)</a:t>
            </a:r>
          </a:p>
          <a:p>
            <a:pPr marL="720000" lvl="1" indent="-342900" fontAlgn="base">
              <a:spcBef>
                <a:spcPts val="768"/>
              </a:spcBef>
              <a:buFont typeface="Times New Roman" panose="02020603050405020304" pitchFamily="18" charset="0"/>
              <a:buChar char="−"/>
            </a:pPr>
            <a:r>
              <a:rPr kumimoji="1" lang="zh-TW" altLang="en-US" dirty="0" smtClean="0"/>
              <a:t>中文期刊</a:t>
            </a:r>
            <a:r>
              <a:rPr kumimoji="1" lang="zh-TW" altLang="en-US" dirty="0"/>
              <a:t>：</a:t>
            </a:r>
          </a:p>
          <a:p>
            <a:pPr marL="1177200" lvl="3" indent="-342900" defTabSz="914400" fontAlgn="base">
              <a:spcBef>
                <a:spcPts val="768"/>
              </a:spcBef>
              <a:buFont typeface="Wingdings" panose="05000000000000000000" pitchFamily="2" charset="2"/>
              <a:buChar char="Ø"/>
            </a:pPr>
            <a:r>
              <a:rPr kumimoji="1" lang="zh-TW" altLang="en-US" sz="2400" dirty="0"/>
              <a:t>電子商務</a:t>
            </a:r>
            <a:r>
              <a:rPr kumimoji="1" lang="zh-TW" altLang="en-US" sz="2400" dirty="0" smtClean="0"/>
              <a:t>學報</a:t>
            </a:r>
            <a:endParaRPr kumimoji="1" lang="zh-TW" altLang="en-US" sz="24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尋找文獻</a:t>
            </a:r>
            <a:endParaRPr kumimoji="1" lang="zh-TW" altLang="en-US" dirty="0">
              <a:solidFill>
                <a:schemeClr val="tx2"/>
              </a:solidFill>
            </a:endParaRPr>
          </a:p>
        </p:txBody>
      </p:sp>
      <p:grpSp>
        <p:nvGrpSpPr>
          <p:cNvPr id="11" name="群組 10"/>
          <p:cNvGrpSpPr/>
          <p:nvPr/>
        </p:nvGrpSpPr>
        <p:grpSpPr>
          <a:xfrm rot="-5400000">
            <a:off x="2904467" y="-2888533"/>
            <a:ext cx="467999" cy="6262374"/>
            <a:chOff x="-37322" y="1185"/>
            <a:chExt cx="432002" cy="3882290"/>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489724" y="1096050"/>
              <a:ext cx="1336808"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17.2</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尋找文獻</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6386" name="Picture 2" descr="C:\Users\NO38\Desktop\書籍\IM111電子商務\IM111ppt\小圖\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4995535"/>
            <a:ext cx="1762686" cy="142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67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fade">
                                      <p:cBhvr>
                                        <p:cTn id="22" dur="500"/>
                                        <p:tgtEl>
                                          <p:spTgt spid="2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fade">
                                      <p:cBhvr>
                                        <p:cTn id="25" dur="500"/>
                                        <p:tgtEl>
                                          <p:spTgt spid="2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以上</a:t>
            </a:r>
            <a:r>
              <a:rPr kumimoji="1" lang="zh-TW" altLang="en-US" sz="3200" dirty="0"/>
              <a:t>這些期刊有發行紙本文章，而文章電子檔也都儲存在商業的學術資料庫中。許多大學校或研究機構都有購買一些資料庫，與電子商務相關的資訊庫包括：</a:t>
            </a:r>
          </a:p>
          <a:p>
            <a:pPr marL="720000" lvl="1" indent="-342900" algn="just" fontAlgn="base">
              <a:spcBef>
                <a:spcPts val="768"/>
              </a:spcBef>
              <a:buFont typeface="Times New Roman" panose="02020603050405020304" pitchFamily="18" charset="0"/>
              <a:buChar char="−"/>
            </a:pPr>
            <a:r>
              <a:rPr kumimoji="1" lang="en-US" altLang="zh-TW" dirty="0"/>
              <a:t>Business Source Complete</a:t>
            </a:r>
            <a:r>
              <a:rPr kumimoji="1" lang="zh-TW" altLang="en-US" dirty="0"/>
              <a:t>商管財經全文資料庫</a:t>
            </a:r>
            <a:r>
              <a:rPr kumimoji="1" lang="en-US" altLang="zh-TW" dirty="0"/>
              <a:t>(BSC) [</a:t>
            </a:r>
            <a:r>
              <a:rPr kumimoji="1" lang="en-US" altLang="zh-TW" dirty="0" err="1"/>
              <a:t>EBSCOhost</a:t>
            </a:r>
            <a:r>
              <a:rPr kumimoji="1" lang="en-US" altLang="zh-TW" dirty="0"/>
              <a:t>]</a:t>
            </a:r>
          </a:p>
          <a:p>
            <a:pPr marL="720000" lvl="1" indent="-342900" algn="just" fontAlgn="base">
              <a:spcBef>
                <a:spcPts val="768"/>
              </a:spcBef>
              <a:buFont typeface="Times New Roman" panose="02020603050405020304" pitchFamily="18" charset="0"/>
              <a:buChar char="−"/>
            </a:pPr>
            <a:r>
              <a:rPr kumimoji="1" lang="en-US" altLang="zh-TW" dirty="0"/>
              <a:t>Emerald </a:t>
            </a:r>
            <a:r>
              <a:rPr kumimoji="1" lang="en-US" altLang="zh-TW" dirty="0" err="1"/>
              <a:t>Fulltext</a:t>
            </a:r>
            <a:r>
              <a:rPr kumimoji="1" lang="en-US" altLang="zh-TW" dirty="0"/>
              <a:t> </a:t>
            </a:r>
            <a:r>
              <a:rPr kumimoji="1" lang="zh-TW" altLang="en-US" dirty="0"/>
              <a:t>電子期刊</a:t>
            </a:r>
          </a:p>
          <a:p>
            <a:pPr marL="720000" lvl="1" indent="-342900" algn="just" fontAlgn="base">
              <a:spcBef>
                <a:spcPts val="768"/>
              </a:spcBef>
              <a:buFont typeface="Times New Roman" panose="02020603050405020304" pitchFamily="18" charset="0"/>
              <a:buChar char="−"/>
            </a:pPr>
            <a:r>
              <a:rPr kumimoji="1" lang="en-US" altLang="zh-TW" dirty="0" err="1"/>
              <a:t>Informaworld</a:t>
            </a:r>
            <a:r>
              <a:rPr kumimoji="1" lang="en-US" altLang="zh-TW" dirty="0"/>
              <a:t> e-journals [Taylor &amp; Francis e-journals] </a:t>
            </a:r>
          </a:p>
          <a:p>
            <a:pPr marL="720000" lvl="1" indent="-342900" algn="just" fontAlgn="base">
              <a:spcBef>
                <a:spcPts val="768"/>
              </a:spcBef>
              <a:buFont typeface="Times New Roman" panose="02020603050405020304" pitchFamily="18" charset="0"/>
              <a:buChar char="−"/>
            </a:pPr>
            <a:r>
              <a:rPr kumimoji="1" lang="en-US" altLang="zh-TW" dirty="0"/>
              <a:t>ProQuest </a:t>
            </a:r>
            <a:r>
              <a:rPr kumimoji="1" lang="en-US" altLang="zh-TW" dirty="0" smtClean="0"/>
              <a:t>ABI/INFORM</a:t>
            </a:r>
            <a:endParaRPr kumimoji="1" lang="en-US" altLang="zh-TW"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尋找文獻</a:t>
            </a:r>
            <a:endParaRPr kumimoji="1" lang="zh-TW" altLang="en-US" dirty="0">
              <a:solidFill>
                <a:schemeClr val="tx2"/>
              </a:solidFill>
            </a:endParaRPr>
          </a:p>
        </p:txBody>
      </p:sp>
      <p:grpSp>
        <p:nvGrpSpPr>
          <p:cNvPr id="11" name="群組 10"/>
          <p:cNvGrpSpPr/>
          <p:nvPr/>
        </p:nvGrpSpPr>
        <p:grpSpPr>
          <a:xfrm rot="-5400000">
            <a:off x="2904467" y="-2888533"/>
            <a:ext cx="467999" cy="6262374"/>
            <a:chOff x="-37322" y="1185"/>
            <a:chExt cx="432002" cy="3882290"/>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489724" y="1096050"/>
              <a:ext cx="1336808"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17.2</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尋找文獻</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938747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以上</a:t>
            </a:r>
            <a:r>
              <a:rPr kumimoji="1" lang="zh-TW" altLang="en-US" sz="3200" dirty="0"/>
              <a:t>這些期刊有發行紙本文章，而文章電子檔也都儲存在商業的學術資料庫中。許多大學校或研究機構都有購買一些資料庫，與電子商務相關的資訊庫包括：</a:t>
            </a:r>
          </a:p>
          <a:p>
            <a:pPr marL="720000" lvl="1" indent="-342900" algn="just" fontAlgn="base">
              <a:spcBef>
                <a:spcPts val="768"/>
              </a:spcBef>
              <a:buFont typeface="Times New Roman" panose="02020603050405020304" pitchFamily="18" charset="0"/>
              <a:buChar char="−"/>
            </a:pPr>
            <a:r>
              <a:rPr kumimoji="1" lang="en-US" altLang="zh-TW" dirty="0" err="1" smtClean="0"/>
              <a:t>ScienceDirect</a:t>
            </a:r>
            <a:r>
              <a:rPr kumimoji="1" lang="en-US" altLang="zh-TW" dirty="0" smtClean="0"/>
              <a:t> </a:t>
            </a:r>
            <a:r>
              <a:rPr kumimoji="1" lang="en-US" altLang="zh-TW" dirty="0" err="1"/>
              <a:t>OnLine</a:t>
            </a:r>
            <a:r>
              <a:rPr kumimoji="1" lang="en-US" altLang="zh-TW" dirty="0"/>
              <a:t> Elsevier</a:t>
            </a:r>
            <a:r>
              <a:rPr kumimoji="1" lang="zh-TW" altLang="en-US" dirty="0"/>
              <a:t>電子期刊</a:t>
            </a:r>
            <a:r>
              <a:rPr kumimoji="1" lang="en-US" altLang="zh-TW" dirty="0"/>
              <a:t>(SDOL e-Journal)</a:t>
            </a:r>
          </a:p>
          <a:p>
            <a:pPr marL="720000" lvl="1" indent="-342900" algn="just" fontAlgn="base">
              <a:spcBef>
                <a:spcPts val="768"/>
              </a:spcBef>
              <a:buFont typeface="Times New Roman" panose="02020603050405020304" pitchFamily="18" charset="0"/>
              <a:buChar char="−"/>
            </a:pPr>
            <a:r>
              <a:rPr kumimoji="1" lang="en-US" altLang="zh-TW" dirty="0"/>
              <a:t>Springer Online Journal Archives</a:t>
            </a:r>
            <a:r>
              <a:rPr kumimoji="1" lang="zh-TW" altLang="en-US" dirty="0"/>
              <a:t>史普林格電子期刊</a:t>
            </a:r>
          </a:p>
          <a:p>
            <a:pPr marL="720000" lvl="1" indent="-342900" algn="just" fontAlgn="base">
              <a:spcBef>
                <a:spcPts val="768"/>
              </a:spcBef>
              <a:buFont typeface="Times New Roman" panose="02020603050405020304" pitchFamily="18" charset="0"/>
              <a:buChar char="−"/>
            </a:pPr>
            <a:r>
              <a:rPr kumimoji="1" lang="en-US" altLang="zh-TW" dirty="0"/>
              <a:t>Wiley Online Library [Wiley</a:t>
            </a:r>
            <a:r>
              <a:rPr kumimoji="1" lang="zh-TW" altLang="en-US" dirty="0"/>
              <a:t>電子期刊</a:t>
            </a:r>
            <a:r>
              <a:rPr kumimoji="1" lang="en-US" altLang="zh-TW" dirty="0"/>
              <a:t>+</a:t>
            </a:r>
            <a:r>
              <a:rPr kumimoji="1" lang="zh-TW" altLang="en-US" dirty="0"/>
              <a:t>電子書</a:t>
            </a:r>
            <a:r>
              <a:rPr kumimoji="1" lang="en-US" altLang="zh-TW" dirty="0" smtClean="0"/>
              <a:t>]</a:t>
            </a:r>
            <a:endParaRPr kumimoji="1" lang="zh-TW" altLang="en-US"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尋找文獻</a:t>
            </a:r>
            <a:endParaRPr kumimoji="1" lang="zh-TW" altLang="en-US" dirty="0">
              <a:solidFill>
                <a:schemeClr val="tx2"/>
              </a:solidFill>
            </a:endParaRPr>
          </a:p>
        </p:txBody>
      </p:sp>
      <p:grpSp>
        <p:nvGrpSpPr>
          <p:cNvPr id="11" name="群組 10"/>
          <p:cNvGrpSpPr/>
          <p:nvPr/>
        </p:nvGrpSpPr>
        <p:grpSpPr>
          <a:xfrm rot="-5400000">
            <a:off x="2904467" y="-2888533"/>
            <a:ext cx="467999" cy="6262374"/>
            <a:chOff x="-37322" y="1185"/>
            <a:chExt cx="432002" cy="3882290"/>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489724" y="1096050"/>
              <a:ext cx="1336808"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17.2</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尋找文獻</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66229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lnSpc>
                <a:spcPct val="90000"/>
              </a:lnSpc>
              <a:spcBef>
                <a:spcPts val="600"/>
              </a:spcBef>
              <a:buFont typeface="Arial" charset="0"/>
              <a:buChar char="•"/>
            </a:pPr>
            <a:r>
              <a:rPr kumimoji="1" lang="zh-TW" altLang="en-US" sz="3200" dirty="0" smtClean="0"/>
              <a:t>本</a:t>
            </a:r>
            <a:r>
              <a:rPr kumimoji="1" lang="zh-TW" altLang="en-US" sz="3200" dirty="0"/>
              <a:t>節從過去資訊管理的研究中整理出其中八種建構研究的方法，並同時舉出電子商務研究中應用這些方法的範例文章。</a:t>
            </a:r>
          </a:p>
          <a:p>
            <a:pPr marL="720000" lvl="1" indent="-342900" algn="just" fontAlgn="base">
              <a:lnSpc>
                <a:spcPct val="90000"/>
              </a:lnSpc>
              <a:spcBef>
                <a:spcPts val="600"/>
              </a:spcBef>
              <a:buFont typeface="Times New Roman" panose="02020603050405020304" pitchFamily="18" charset="0"/>
              <a:buChar char="−"/>
            </a:pPr>
            <a:r>
              <a:rPr kumimoji="1" lang="zh-TW" altLang="en-US" dirty="0"/>
              <a:t>從生活中找研究議題</a:t>
            </a:r>
          </a:p>
          <a:p>
            <a:pPr marL="720000" lvl="1" indent="-342900" algn="just" fontAlgn="base">
              <a:lnSpc>
                <a:spcPct val="90000"/>
              </a:lnSpc>
              <a:spcBef>
                <a:spcPts val="600"/>
              </a:spcBef>
              <a:buFont typeface="Times New Roman" panose="02020603050405020304" pitchFamily="18" charset="0"/>
              <a:buChar char="−"/>
            </a:pPr>
            <a:r>
              <a:rPr kumimoji="1" lang="zh-TW" altLang="en-US" dirty="0"/>
              <a:t>加入干擾變數</a:t>
            </a:r>
          </a:p>
          <a:p>
            <a:pPr marL="720000" lvl="1" indent="-342900" algn="just" fontAlgn="base">
              <a:lnSpc>
                <a:spcPct val="90000"/>
              </a:lnSpc>
              <a:spcBef>
                <a:spcPts val="600"/>
              </a:spcBef>
              <a:buFont typeface="Times New Roman" panose="02020603050405020304" pitchFamily="18" charset="0"/>
              <a:buChar char="−"/>
            </a:pPr>
            <a:r>
              <a:rPr kumimoji="1" lang="zh-TW" altLang="en-US" dirty="0"/>
              <a:t>將變數（構念）應用在新情境以形成新變數</a:t>
            </a:r>
          </a:p>
          <a:p>
            <a:pPr marL="720000" lvl="1" indent="-342900" algn="just" fontAlgn="base">
              <a:lnSpc>
                <a:spcPct val="90000"/>
              </a:lnSpc>
              <a:spcBef>
                <a:spcPts val="600"/>
              </a:spcBef>
              <a:buFont typeface="Times New Roman" panose="02020603050405020304" pitchFamily="18" charset="0"/>
              <a:buChar char="−"/>
            </a:pPr>
            <a:r>
              <a:rPr kumimoji="1" lang="zh-TW" altLang="en-US" dirty="0"/>
              <a:t>整合數個理論</a:t>
            </a:r>
          </a:p>
          <a:p>
            <a:pPr marL="720000" lvl="1" indent="-342900" algn="just" fontAlgn="base">
              <a:lnSpc>
                <a:spcPct val="90000"/>
              </a:lnSpc>
              <a:spcBef>
                <a:spcPts val="600"/>
              </a:spcBef>
              <a:buFont typeface="Times New Roman" panose="02020603050405020304" pitchFamily="18" charset="0"/>
              <a:buChar char="−"/>
            </a:pPr>
            <a:r>
              <a:rPr kumimoji="1" lang="zh-TW" altLang="en-US" dirty="0"/>
              <a:t>解析或分解變數</a:t>
            </a:r>
          </a:p>
          <a:p>
            <a:pPr marL="720000" lvl="1" indent="-342900" algn="just" fontAlgn="base">
              <a:lnSpc>
                <a:spcPct val="90000"/>
              </a:lnSpc>
              <a:spcBef>
                <a:spcPts val="600"/>
              </a:spcBef>
              <a:buFont typeface="Times New Roman" panose="02020603050405020304" pitchFamily="18" charset="0"/>
              <a:buChar char="−"/>
            </a:pPr>
            <a:r>
              <a:rPr kumimoji="1" lang="zh-TW" altLang="en-US" dirty="0"/>
              <a:t>形成高階變數</a:t>
            </a:r>
          </a:p>
          <a:p>
            <a:pPr marL="720000" lvl="1" indent="-342900" algn="just" fontAlgn="base">
              <a:lnSpc>
                <a:spcPct val="90000"/>
              </a:lnSpc>
              <a:spcBef>
                <a:spcPts val="600"/>
              </a:spcBef>
              <a:buFont typeface="Times New Roman" panose="02020603050405020304" pitchFamily="18" charset="0"/>
              <a:buChar char="−"/>
            </a:pPr>
            <a:r>
              <a:rPr kumimoji="1" lang="zh-TW" altLang="en-US" dirty="0"/>
              <a:t>探討變數的進階概念</a:t>
            </a:r>
          </a:p>
          <a:p>
            <a:pPr marL="720000" lvl="1" indent="-342900" algn="just" fontAlgn="base">
              <a:lnSpc>
                <a:spcPct val="90000"/>
              </a:lnSpc>
              <a:spcBef>
                <a:spcPts val="600"/>
              </a:spcBef>
              <a:buFont typeface="Times New Roman" panose="02020603050405020304" pitchFamily="18" charset="0"/>
              <a:buChar char="−"/>
            </a:pPr>
            <a:r>
              <a:rPr kumimoji="1" lang="zh-TW" altLang="en-US" dirty="0"/>
              <a:t>擴充現有模型</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如何建構電子商務模型</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2407162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fade">
                                      <p:cBhvr>
                                        <p:cTn id="22" dur="500"/>
                                        <p:tgtEl>
                                          <p:spTgt spid="2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fade">
                                      <p:cBhvr>
                                        <p:cTn id="25" dur="500"/>
                                        <p:tgtEl>
                                          <p:spTgt spid="2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500"/>
                                        <p:tgtEl>
                                          <p:spTgt spid="2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xEl>
                                              <p:pRg st="8" end="8"/>
                                            </p:txEl>
                                          </p:spTgt>
                                        </p:tgtEl>
                                        <p:attrNameLst>
                                          <p:attrName>style.visibility</p:attrName>
                                        </p:attrNameLst>
                                      </p:cBhvr>
                                      <p:to>
                                        <p:strVal val="visible"/>
                                      </p:to>
                                    </p:set>
                                    <p:animEffect transition="in" filter="fade">
                                      <p:cBhvr>
                                        <p:cTn id="31" dur="500"/>
                                        <p:tgtEl>
                                          <p:spTgt spid="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91266" cy="5040000"/>
          </a:xfrm>
        </p:spPr>
        <p:txBody>
          <a:bodyPr>
            <a:noAutofit/>
          </a:bodyPr>
          <a:lstStyle/>
          <a:p>
            <a:pPr marL="342900" lvl="1" indent="-342900" algn="just" defTabSz="914400" eaLnBrk="0" fontAlgn="base" hangingPunct="0">
              <a:spcBef>
                <a:spcPts val="600"/>
              </a:spcBef>
              <a:buFont typeface="Arial" charset="0"/>
              <a:buChar char="•"/>
            </a:pPr>
            <a:r>
              <a:rPr kumimoji="1" lang="zh-TW" altLang="en-US" sz="3200" dirty="0" smtClean="0"/>
              <a:t>試想</a:t>
            </a:r>
            <a:r>
              <a:rPr kumimoji="1" lang="zh-TW" altLang="en-US" sz="3200" dirty="0"/>
              <a:t>，如果在進行網路購物前您會考慮哪些因素？您可能會考慮</a:t>
            </a:r>
          </a:p>
          <a:p>
            <a:pPr marL="720000" lvl="1" indent="-342900" algn="just" fontAlgn="base">
              <a:spcBef>
                <a:spcPts val="600"/>
              </a:spcBef>
              <a:buFont typeface="Times New Roman" panose="02020603050405020304" pitchFamily="18" charset="0"/>
              <a:buChar char="−"/>
            </a:pPr>
            <a:r>
              <a:rPr kumimoji="1" lang="zh-TW" altLang="en-US" dirty="0"/>
              <a:t>賣家是否值得信任（</a:t>
            </a:r>
            <a:r>
              <a:rPr kumimoji="1" lang="en-US" altLang="zh-TW" dirty="0"/>
              <a:t>Trust</a:t>
            </a:r>
            <a:r>
              <a:rPr kumimoji="1" lang="zh-TW" altLang="en-US" dirty="0"/>
              <a:t>）</a:t>
            </a:r>
          </a:p>
          <a:p>
            <a:pPr marL="720000" lvl="1" indent="-342900" algn="just" fontAlgn="base">
              <a:spcBef>
                <a:spcPts val="600"/>
              </a:spcBef>
              <a:buFont typeface="Times New Roman" panose="02020603050405020304" pitchFamily="18" charset="0"/>
              <a:buChar char="−"/>
            </a:pPr>
            <a:r>
              <a:rPr kumimoji="1" lang="zh-TW" altLang="en-US" dirty="0"/>
              <a:t>網購是否有風險（</a:t>
            </a:r>
            <a:r>
              <a:rPr kumimoji="1" lang="en-US" altLang="zh-TW" dirty="0"/>
              <a:t>Perceived Risk</a:t>
            </a:r>
            <a:r>
              <a:rPr kumimoji="1" lang="zh-TW" altLang="en-US" dirty="0"/>
              <a:t>）</a:t>
            </a:r>
          </a:p>
          <a:p>
            <a:pPr marL="720000" lvl="1" indent="-342900" algn="just" fontAlgn="base">
              <a:spcBef>
                <a:spcPts val="600"/>
              </a:spcBef>
              <a:buFont typeface="Times New Roman" panose="02020603050405020304" pitchFamily="18" charset="0"/>
              <a:buChar char="−"/>
            </a:pPr>
            <a:r>
              <a:rPr kumimoji="1" lang="zh-TW" altLang="en-US" dirty="0"/>
              <a:t>賣家是否會準時且正確的寄達你所訂購的商品（</a:t>
            </a:r>
            <a:r>
              <a:rPr kumimoji="1" lang="en-US" altLang="zh-TW" dirty="0"/>
              <a:t>Order Fulfillment</a:t>
            </a:r>
            <a:r>
              <a:rPr kumimoji="1" lang="zh-TW" altLang="en-US" dirty="0"/>
              <a:t>：訂單履行）等</a:t>
            </a:r>
          </a:p>
          <a:p>
            <a:pPr marL="342900" lvl="1" indent="-342900" algn="just" defTabSz="914400" eaLnBrk="0" fontAlgn="base" hangingPunct="0">
              <a:spcBef>
                <a:spcPts val="600"/>
              </a:spcBef>
              <a:buFont typeface="Arial" charset="0"/>
              <a:buChar char="•"/>
            </a:pPr>
            <a:r>
              <a:rPr kumimoji="1" lang="zh-TW" altLang="en-US" sz="3200" dirty="0"/>
              <a:t>另外，在考慮再次購買時，您可能會考慮到</a:t>
            </a:r>
          </a:p>
          <a:p>
            <a:pPr marL="720000" lvl="1" indent="-342900" algn="just" fontAlgn="base">
              <a:spcBef>
                <a:spcPts val="600"/>
              </a:spcBef>
              <a:buFont typeface="Times New Roman" panose="02020603050405020304" pitchFamily="18" charset="0"/>
              <a:buChar char="−"/>
            </a:pPr>
            <a:r>
              <a:rPr kumimoji="1" lang="zh-TW" altLang="en-US" dirty="0"/>
              <a:t>網路購物是否真的較便宜（</a:t>
            </a:r>
            <a:r>
              <a:rPr kumimoji="1" lang="en-US" altLang="zh-TW" dirty="0"/>
              <a:t>Money Saving</a:t>
            </a:r>
            <a:r>
              <a:rPr kumimoji="1" lang="zh-TW" altLang="en-US" dirty="0"/>
              <a:t>）</a:t>
            </a:r>
          </a:p>
          <a:p>
            <a:pPr marL="720000" lvl="1" indent="-342900" algn="just" fontAlgn="base">
              <a:spcBef>
                <a:spcPts val="600"/>
              </a:spcBef>
              <a:buFont typeface="Times New Roman" panose="02020603050405020304" pitchFamily="18" charset="0"/>
              <a:buChar char="−"/>
            </a:pPr>
            <a:r>
              <a:rPr kumimoji="1" lang="zh-TW" altLang="en-US" dirty="0"/>
              <a:t>較方便（</a:t>
            </a:r>
            <a:r>
              <a:rPr kumimoji="1" lang="en-US" altLang="zh-TW" dirty="0"/>
              <a:t>Convenient</a:t>
            </a:r>
            <a:r>
              <a:rPr kumimoji="1" lang="zh-TW" altLang="en-US" dirty="0"/>
              <a:t>）</a:t>
            </a:r>
          </a:p>
          <a:p>
            <a:pPr marL="720000" lvl="1" indent="-342900" algn="just" fontAlgn="base">
              <a:spcBef>
                <a:spcPts val="600"/>
              </a:spcBef>
              <a:buFont typeface="Times New Roman" panose="02020603050405020304" pitchFamily="18" charset="0"/>
              <a:buChar char="−"/>
            </a:pPr>
            <a:r>
              <a:rPr kumimoji="1" lang="zh-TW" altLang="en-US" dirty="0"/>
              <a:t>賣家服務品質（</a:t>
            </a:r>
            <a:r>
              <a:rPr kumimoji="1" lang="en-US" altLang="zh-TW" dirty="0"/>
              <a:t>Service Quality</a:t>
            </a:r>
            <a:r>
              <a:rPr kumimoji="1" lang="zh-TW" altLang="en-US" dirty="0"/>
              <a:t>）是否</a:t>
            </a:r>
            <a:r>
              <a:rPr kumimoji="1" lang="zh-TW" altLang="en-US" dirty="0" smtClean="0"/>
              <a:t>良好</a:t>
            </a:r>
            <a:endParaRPr kumimoji="1" lang="zh-TW" altLang="en-US"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從生活中找研究議題</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2431373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xEl>
                                              <p:pRg st="6" end="6"/>
                                            </p:txEl>
                                          </p:spTgt>
                                        </p:tgtEl>
                                        <p:attrNameLst>
                                          <p:attrName>style.visibility</p:attrName>
                                        </p:attrNameLst>
                                      </p:cBhvr>
                                      <p:to>
                                        <p:strVal val="visible"/>
                                      </p:to>
                                    </p:set>
                                    <p:animEffect transition="in" filter="fade">
                                      <p:cBhvr>
                                        <p:cTn id="27" dur="500"/>
                                        <p:tgtEl>
                                          <p:spTgt spid="2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7" end="7"/>
                                            </p:txEl>
                                          </p:spTgt>
                                        </p:tgtEl>
                                        <p:attrNameLst>
                                          <p:attrName>style.visibility</p:attrName>
                                        </p:attrNameLst>
                                      </p:cBhvr>
                                      <p:to>
                                        <p:strVal val="visible"/>
                                      </p:to>
                                    </p:set>
                                    <p:animEffect transition="in" filter="fade">
                                      <p:cBhvr>
                                        <p:cTn id="30"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91266"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你</a:t>
            </a:r>
            <a:r>
              <a:rPr kumimoji="1" lang="zh-TW" altLang="en-US" sz="3200" dirty="0"/>
              <a:t>可以將這些關鍵字（如</a:t>
            </a:r>
            <a:r>
              <a:rPr kumimoji="1" lang="en-US" altLang="zh-TW" sz="3200" dirty="0"/>
              <a:t>Trust</a:t>
            </a:r>
            <a:r>
              <a:rPr kumimoji="1" lang="zh-TW" altLang="en-US" sz="3200" dirty="0"/>
              <a:t>）鍵入</a:t>
            </a:r>
            <a:r>
              <a:rPr kumimoji="1" lang="en-US" altLang="zh-TW" sz="3200" dirty="0"/>
              <a:t>Google</a:t>
            </a:r>
            <a:r>
              <a:rPr kumimoji="1" lang="zh-TW" altLang="en-US" sz="3200" dirty="0"/>
              <a:t>或學術資料庫中搜尋相關研究文章，從找到的文章中尋找研究靈感及題材</a:t>
            </a:r>
            <a:r>
              <a:rPr kumimoji="1" lang="zh-TW" altLang="en-US" sz="3200" dirty="0" smtClean="0"/>
              <a:t>。</a:t>
            </a: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從生活中找研究議題</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7410" name="Picture 2" descr="C:\Users\NO38\Desktop\書籍\IM111電子商務\IM111ppt\小圖\find-peopl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888" y="3212976"/>
            <a:ext cx="4253344" cy="319608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51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91266"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干擾</a:t>
            </a:r>
            <a:r>
              <a:rPr kumimoji="1" lang="zh-TW" altLang="en-US" sz="3200" dirty="0"/>
              <a:t>變數（</a:t>
            </a:r>
            <a:r>
              <a:rPr kumimoji="1" lang="en-US" altLang="zh-TW" sz="3200" dirty="0"/>
              <a:t>Moderator</a:t>
            </a:r>
            <a:r>
              <a:rPr kumimoji="1" lang="zh-TW" altLang="en-US" sz="3200" dirty="0"/>
              <a:t>）可視為條件變數，它會與自變數產生交互作用（</a:t>
            </a:r>
            <a:r>
              <a:rPr kumimoji="1" lang="en-US" altLang="zh-TW" sz="3200" dirty="0"/>
              <a:t>Interaction Effect</a:t>
            </a:r>
            <a:r>
              <a:rPr kumimoji="1" lang="zh-TW" altLang="en-US" sz="3200" dirty="0"/>
              <a:t>）而影響因變數，亦即它可以改變自變數與因變數間關係的強度。</a:t>
            </a:r>
          </a:p>
          <a:p>
            <a:pPr marL="342900" lvl="1" indent="-342900" algn="just" defTabSz="914400" eaLnBrk="0" fontAlgn="base" hangingPunct="0">
              <a:spcBef>
                <a:spcPts val="768"/>
              </a:spcBef>
              <a:buFont typeface="Arial" charset="0"/>
              <a:buChar char="•"/>
            </a:pPr>
            <a:r>
              <a:rPr kumimoji="1" lang="en-US" altLang="zh-TW" sz="3200" dirty="0"/>
              <a:t>Chiu et al.</a:t>
            </a:r>
            <a:r>
              <a:rPr kumimoji="1" lang="zh-TW" altLang="en-US" sz="3200" dirty="0"/>
              <a:t>（</a:t>
            </a:r>
            <a:r>
              <a:rPr kumimoji="1" lang="en-US" altLang="zh-TW" sz="3200" dirty="0"/>
              <a:t>2012</a:t>
            </a:r>
            <a:r>
              <a:rPr kumimoji="1" lang="zh-TW" altLang="en-US" sz="3200" dirty="0"/>
              <a:t>）將習慣此概念應用在網路購物的情境，用以探討習慣是否會干擾信任與再購意圖之間的關係。</a:t>
            </a:r>
          </a:p>
          <a:p>
            <a:pPr marL="342900" lvl="1" indent="-342900" algn="just" defTabSz="914400" eaLnBrk="0" fontAlgn="base" hangingPunct="0">
              <a:spcBef>
                <a:spcPts val="768"/>
              </a:spcBef>
              <a:buFont typeface="Arial" charset="0"/>
              <a:buChar char="•"/>
            </a:pP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加入干擾變數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2583265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加入干擾變數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2" name="Picture 2" descr="C:\Users\NO38\Desktop\書籍\IM111電子商務\低解析\圖17-10.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95537" y="2274978"/>
            <a:ext cx="8424935" cy="321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124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習慣</a:t>
            </a:r>
            <a:r>
              <a:rPr kumimoji="1" lang="zh-TW" altLang="en-US" sz="3200" dirty="0"/>
              <a:t>（</a:t>
            </a:r>
            <a:r>
              <a:rPr kumimoji="1" lang="en-US" altLang="zh-TW" sz="3200" dirty="0"/>
              <a:t>Habit</a:t>
            </a:r>
            <a:r>
              <a:rPr kumimoji="1" lang="zh-TW" altLang="en-US" sz="3200" dirty="0"/>
              <a:t>）是經過學習的連續性行為，是對特殊條件或線索的自動</a:t>
            </a:r>
            <a:r>
              <a:rPr kumimoji="1" lang="zh-TW" altLang="en-US" sz="3200" dirty="0" smtClean="0"/>
              <a:t>反應。</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網路已改變消費者購物的習慣，</a:t>
            </a:r>
            <a:r>
              <a:rPr kumimoji="1" lang="en-US" altLang="zh-TW" sz="3200" dirty="0"/>
              <a:t>2013</a:t>
            </a:r>
            <a:r>
              <a:rPr kumimoji="1" lang="zh-TW" altLang="en-US" sz="3200" dirty="0"/>
              <a:t>年</a:t>
            </a:r>
            <a:r>
              <a:rPr kumimoji="1" lang="en-US" altLang="zh-TW" sz="3200" dirty="0"/>
              <a:t>11</a:t>
            </a:r>
            <a:r>
              <a:rPr kumimoji="1" lang="zh-TW" altLang="en-US" sz="3200" dirty="0"/>
              <a:t>月</a:t>
            </a:r>
            <a:r>
              <a:rPr kumimoji="1" lang="en-US" altLang="zh-TW" sz="3200" dirty="0"/>
              <a:t>11</a:t>
            </a:r>
            <a:r>
              <a:rPr kumimoji="1" lang="zh-TW" altLang="en-US" sz="3200" dirty="0"/>
              <a:t>日，中國慶祝</a:t>
            </a:r>
            <a:r>
              <a:rPr kumimoji="1" lang="en-US" altLang="zh-TW" sz="3200" dirty="0"/>
              <a:t>1111</a:t>
            </a:r>
            <a:r>
              <a:rPr kumimoji="1" lang="zh-TW" altLang="en-US" sz="3200" dirty="0"/>
              <a:t>（雙</a:t>
            </a:r>
            <a:r>
              <a:rPr kumimoji="1" lang="en-US" altLang="zh-TW" sz="3200" dirty="0"/>
              <a:t>11</a:t>
            </a:r>
            <a:r>
              <a:rPr kumimoji="1" lang="zh-TW" altLang="en-US" sz="3200" dirty="0"/>
              <a:t>）光棍節進行網路促銷活動（如圖</a:t>
            </a:r>
            <a:r>
              <a:rPr kumimoji="1" lang="en-US" altLang="zh-TW" sz="3200" dirty="0"/>
              <a:t>17-11</a:t>
            </a:r>
            <a:r>
              <a:rPr kumimoji="1" lang="zh-TW" altLang="en-US" sz="3200" dirty="0"/>
              <a:t>所示），淘寶加上天貓單日銷售營業額超過</a:t>
            </a:r>
            <a:r>
              <a:rPr kumimoji="1" lang="en-US" altLang="zh-TW" sz="3200" dirty="0"/>
              <a:t>350</a:t>
            </a:r>
            <a:r>
              <a:rPr kumimoji="1" lang="zh-TW" altLang="en-US" sz="3200" dirty="0"/>
              <a:t>億人民幣，創下驚人的營收紀錄。</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習慣與網路購物</a:t>
            </a:r>
            <a:endParaRPr kumimoji="1" lang="zh-TW" altLang="en-US" dirty="0">
              <a:solidFill>
                <a:schemeClr val="tx2"/>
              </a:solidFill>
            </a:endParaRPr>
          </a:p>
        </p:txBody>
      </p:sp>
    </p:spTree>
    <p:extLst>
      <p:ext uri="{BB962C8B-B14F-4D97-AF65-F5344CB8AC3E}">
        <p14:creationId xmlns:p14="http://schemas.microsoft.com/office/powerpoint/2010/main" val="338483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習慣與網路購物</a:t>
            </a:r>
            <a:endParaRPr kumimoji="1" lang="zh-TW" altLang="en-US" dirty="0">
              <a:solidFill>
                <a:schemeClr val="tx2"/>
              </a:solidFill>
            </a:endParaRPr>
          </a:p>
        </p:txBody>
      </p:sp>
      <p:pic>
        <p:nvPicPr>
          <p:cNvPr id="5" name="Picture 2" descr="C:\Users\NO38\Desktop\書籍\IM111電子商務\低解析\圖17-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28" y="1340768"/>
            <a:ext cx="7704856" cy="506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731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11" name="標題 1"/>
          <p:cNvSpPr>
            <a:spLocks noGrp="1"/>
          </p:cNvSpPr>
          <p:nvPr>
            <p:ph type="title"/>
          </p:nvPr>
        </p:nvSpPr>
        <p:spPr>
          <a:xfrm>
            <a:off x="457200" y="274638"/>
            <a:ext cx="8229600" cy="1143000"/>
          </a:xfrm>
        </p:spPr>
        <p:txBody>
          <a:bodyPr anchor="ctr" anchorCtr="0">
            <a:normAutofit/>
          </a:bodyPr>
          <a:lstStyle/>
          <a:p>
            <a:pPr algn="ctr"/>
            <a:r>
              <a:rPr lang="en-US" altLang="zh-TW" cap="none" dirty="0" err="1" smtClean="0"/>
              <a:t>e</a:t>
            </a:r>
            <a:r>
              <a:rPr lang="en-US" altLang="zh-TW" dirty="0" err="1" smtClean="0"/>
              <a:t>B</a:t>
            </a:r>
            <a:r>
              <a:rPr lang="en-US" altLang="zh-TW" cap="none" dirty="0" err="1" smtClean="0"/>
              <a:t>ay</a:t>
            </a:r>
            <a:r>
              <a:rPr lang="en-US" altLang="zh-TW" dirty="0" err="1" smtClean="0"/>
              <a:t>─W</a:t>
            </a:r>
            <a:r>
              <a:rPr lang="en-US" altLang="zh-TW" cap="none" dirty="0" err="1" smtClean="0"/>
              <a:t>indow</a:t>
            </a:r>
            <a:r>
              <a:rPr lang="en-US" altLang="zh-TW" dirty="0" smtClean="0"/>
              <a:t> S</a:t>
            </a:r>
            <a:r>
              <a:rPr lang="en-US" altLang="zh-TW" cap="none" dirty="0" smtClean="0"/>
              <a:t>hopping</a:t>
            </a:r>
            <a:r>
              <a:rPr lang="zh-TW" altLang="en-US" dirty="0" smtClean="0"/>
              <a:t>（</a:t>
            </a:r>
            <a:r>
              <a:rPr lang="zh-TW" altLang="en-US" dirty="0"/>
              <a:t>櫥窗購物） </a:t>
            </a:r>
            <a:endParaRPr lang="zh-TW" altLang="en-US" sz="4000" dirty="0"/>
          </a:p>
        </p:txBody>
      </p:sp>
      <p:sp>
        <p:nvSpPr>
          <p:cNvPr id="12" name="內容版面配置區 2"/>
          <p:cNvSpPr>
            <a:spLocks noGrp="1"/>
          </p:cNvSpPr>
          <p:nvPr>
            <p:ph idx="1"/>
          </p:nvPr>
        </p:nvSpPr>
        <p:spPr>
          <a:xfrm>
            <a:off x="457200" y="1600200"/>
            <a:ext cx="8219256" cy="4525963"/>
          </a:xfrm>
        </p:spPr>
        <p:txBody>
          <a:bodyPr>
            <a:noAutofit/>
          </a:bodyPr>
          <a:lstStyle/>
          <a:p>
            <a:pPr marL="342900" lvl="1" indent="-342900" algn="just" defTabSz="914400" eaLnBrk="0" fontAlgn="base" hangingPunct="0">
              <a:lnSpc>
                <a:spcPct val="95000"/>
              </a:lnSpc>
              <a:spcBef>
                <a:spcPct val="20000"/>
              </a:spcBef>
              <a:spcAft>
                <a:spcPct val="0"/>
              </a:spcAft>
              <a:buFont typeface="Arial" charset="0"/>
              <a:buChar char="•"/>
            </a:pPr>
            <a:r>
              <a:rPr kumimoji="1" lang="en-US" altLang="zh-TW" sz="3200" dirty="0" smtClean="0"/>
              <a:t>eBay</a:t>
            </a:r>
            <a:r>
              <a:rPr kumimoji="1" lang="zh-TW" altLang="en-US" sz="3200" dirty="0"/>
              <a:t>，於</a:t>
            </a:r>
            <a:r>
              <a:rPr kumimoji="1" lang="en-US" altLang="zh-TW" sz="3200" dirty="0"/>
              <a:t>2011</a:t>
            </a:r>
            <a:r>
              <a:rPr kumimoji="1" lang="zh-TW" altLang="en-US" sz="3200" dirty="0"/>
              <a:t>年開始於紐約開設櫥窗展示的店面，但這些店面並沒有提供顧客在觸控螢幕上購物的服務，而是採用</a:t>
            </a:r>
            <a:r>
              <a:rPr kumimoji="1" lang="en-US" altLang="zh-TW" sz="3200" dirty="0"/>
              <a:t>QR</a:t>
            </a:r>
            <a:r>
              <a:rPr kumimoji="1" lang="zh-TW" altLang="en-US" sz="3200" dirty="0"/>
              <a:t> </a:t>
            </a:r>
            <a:r>
              <a:rPr kumimoji="1" lang="en-US" altLang="zh-TW" sz="3200" dirty="0"/>
              <a:t>Code</a:t>
            </a:r>
            <a:r>
              <a:rPr kumimoji="1" lang="zh-TW" altLang="en-US" sz="3200" dirty="0"/>
              <a:t>的方式，讓顧客連結到</a:t>
            </a:r>
            <a:r>
              <a:rPr kumimoji="1" lang="en-US" altLang="zh-TW" sz="3200" dirty="0"/>
              <a:t>eBay</a:t>
            </a:r>
            <a:r>
              <a:rPr kumimoji="1" lang="zh-TW" altLang="en-US" sz="3200" dirty="0"/>
              <a:t>的網站進行購買。</a:t>
            </a:r>
          </a:p>
        </p:txBody>
      </p:sp>
      <p:pic>
        <p:nvPicPr>
          <p:cNvPr id="1026" name="Picture 2" descr="C:\Users\NO38\Desktop\書籍\IM111電子商務\低解析\圖17-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4410" y="3546512"/>
            <a:ext cx="4511846" cy="294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0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773376"/>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err="1" smtClean="0"/>
              <a:t>Compeau</a:t>
            </a:r>
            <a:r>
              <a:rPr kumimoji="1" lang="en-US" altLang="zh-TW" sz="3200" dirty="0" smtClean="0"/>
              <a:t> </a:t>
            </a:r>
            <a:r>
              <a:rPr kumimoji="1" lang="en-US" altLang="zh-TW" sz="3200" dirty="0"/>
              <a:t>and </a:t>
            </a:r>
            <a:r>
              <a:rPr kumimoji="1" lang="en-US" altLang="zh-TW" sz="3200" dirty="0" err="1"/>
              <a:t>Higgen</a:t>
            </a:r>
            <a:r>
              <a:rPr kumimoji="1" lang="zh-TW" altLang="en-US" sz="3200" dirty="0"/>
              <a:t>（</a:t>
            </a:r>
            <a:r>
              <a:rPr kumimoji="1" lang="en-US" altLang="zh-TW" sz="3200" dirty="0"/>
              <a:t>1995</a:t>
            </a:r>
            <a:r>
              <a:rPr kumimoji="1" lang="zh-TW" altLang="en-US" sz="3200" dirty="0" smtClean="0"/>
              <a:t>）</a:t>
            </a:r>
            <a:r>
              <a:rPr kumimoji="1" lang="zh-TW" altLang="en-US" sz="3200" dirty="0"/>
              <a:t>將</a:t>
            </a:r>
            <a:r>
              <a:rPr kumimoji="1" lang="zh-TW" altLang="en-US" sz="3200" dirty="0" smtClean="0"/>
              <a:t>自我</a:t>
            </a:r>
            <a:r>
              <a:rPr kumimoji="1" lang="zh-TW" altLang="en-US" sz="3200" dirty="0"/>
              <a:t>效能（</a:t>
            </a:r>
            <a:r>
              <a:rPr kumimoji="1" lang="en-US" altLang="zh-TW" sz="3200" dirty="0"/>
              <a:t>Self-Efficacy</a:t>
            </a:r>
            <a:r>
              <a:rPr kumimoji="1" lang="zh-TW" altLang="en-US" sz="3200" dirty="0"/>
              <a:t>）應用在軟體使用，而形成電腦自我效能。</a:t>
            </a:r>
          </a:p>
          <a:p>
            <a:pPr marL="342900" lvl="1" indent="-342900" algn="just" defTabSz="914400" eaLnBrk="0" fontAlgn="base" hangingPunct="0">
              <a:spcBef>
                <a:spcPts val="768"/>
              </a:spcBef>
              <a:buFont typeface="Arial" charset="0"/>
              <a:buChar char="•"/>
            </a:pPr>
            <a:r>
              <a:rPr kumimoji="1" lang="en-US" altLang="zh-TW" sz="3200" dirty="0"/>
              <a:t>Hsu and Chiu</a:t>
            </a:r>
            <a:r>
              <a:rPr kumimoji="1" lang="zh-TW" altLang="en-US" sz="3200" dirty="0"/>
              <a:t>（</a:t>
            </a:r>
            <a:r>
              <a:rPr kumimoji="1" lang="en-US" altLang="zh-TW" sz="3200" dirty="0"/>
              <a:t>2004</a:t>
            </a:r>
            <a:r>
              <a:rPr kumimoji="1" lang="zh-TW" altLang="en-US" sz="3200" dirty="0"/>
              <a:t>）將自我效能應用在網際網路（</a:t>
            </a:r>
            <a:r>
              <a:rPr kumimoji="1" lang="en-US" altLang="zh-TW" sz="3200" dirty="0"/>
              <a:t>Internet</a:t>
            </a:r>
            <a:r>
              <a:rPr kumimoji="1" lang="zh-TW" altLang="en-US" sz="3200" dirty="0"/>
              <a:t>）及全球資訊網而形成網際網路（</a:t>
            </a:r>
            <a:r>
              <a:rPr kumimoji="1" lang="en-US" altLang="zh-TW" sz="3200" dirty="0"/>
              <a:t>Internet Self-Efficacy</a:t>
            </a:r>
            <a:r>
              <a:rPr kumimoji="1" lang="zh-TW" altLang="en-US" sz="3200" dirty="0"/>
              <a:t>）及全球資訊網（</a:t>
            </a:r>
            <a:r>
              <a:rPr kumimoji="1" lang="en-US" altLang="zh-TW" sz="3200" dirty="0"/>
              <a:t>Web Self-Efficacy</a:t>
            </a:r>
            <a:r>
              <a:rPr kumimoji="1" lang="zh-TW" altLang="en-US" sz="3200" dirty="0"/>
              <a:t>）自我效能，並將這兩個構念整合至理性行為理論（</a:t>
            </a:r>
            <a:r>
              <a:rPr kumimoji="1" lang="en-US" altLang="zh-TW" sz="3200" dirty="0"/>
              <a:t>TPB</a:t>
            </a:r>
            <a:r>
              <a:rPr kumimoji="1" lang="zh-TW" altLang="en-US" sz="3200" dirty="0"/>
              <a:t>），以探討線上服務的使用</a:t>
            </a:r>
            <a:r>
              <a:rPr kumimoji="1" lang="zh-TW" altLang="en-US" sz="3200" dirty="0" smtClean="0"/>
              <a:t>。</a:t>
            </a:r>
            <a:endParaRPr kumimoji="1" lang="zh-TW" altLang="en-US" sz="3200" dirty="0"/>
          </a:p>
        </p:txBody>
      </p:sp>
      <p:sp>
        <p:nvSpPr>
          <p:cNvPr id="4" name="標題 3"/>
          <p:cNvSpPr>
            <a:spLocks noGrp="1"/>
          </p:cNvSpPr>
          <p:nvPr>
            <p:ph type="title"/>
          </p:nvPr>
        </p:nvSpPr>
        <p:spPr>
          <a:xfrm>
            <a:off x="457199" y="574568"/>
            <a:ext cx="8229600" cy="1144800"/>
          </a:xfrm>
        </p:spPr>
        <p:txBody>
          <a:bodyPr anchor="ctr" anchorCtr="0">
            <a:noAutofit/>
          </a:bodyPr>
          <a:lstStyle/>
          <a:p>
            <a:pPr algn="ctr" fontAlgn="base">
              <a:spcAft>
                <a:spcPct val="0"/>
              </a:spcAft>
            </a:pPr>
            <a:r>
              <a:rPr kumimoji="1" lang="zh-TW" altLang="en-US" dirty="0" smtClean="0">
                <a:solidFill>
                  <a:schemeClr val="tx2"/>
                </a:solidFill>
              </a:rPr>
              <a:t>將變數（構念）應用在心情境以形成新變數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22489116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773376"/>
            <a:ext cx="8291266"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而</a:t>
            </a:r>
            <a:r>
              <a:rPr kumimoji="1" lang="en-US" altLang="zh-TW" sz="3200" dirty="0" err="1"/>
              <a:t>Kankanhalli</a:t>
            </a:r>
            <a:r>
              <a:rPr kumimoji="1" lang="en-US" altLang="zh-TW" sz="3200" dirty="0"/>
              <a:t> et al.</a:t>
            </a:r>
            <a:r>
              <a:rPr kumimoji="1" lang="zh-TW" altLang="en-US" sz="3200" dirty="0"/>
              <a:t>（</a:t>
            </a:r>
            <a:r>
              <a:rPr kumimoji="1" lang="en-US" altLang="zh-TW" sz="3200" dirty="0"/>
              <a:t>2005</a:t>
            </a:r>
            <a:r>
              <a:rPr kumimoji="1" lang="zh-TW" altLang="en-US" sz="3200" dirty="0"/>
              <a:t>）亦將自我效能此概念應用到知識分享（</a:t>
            </a:r>
            <a:r>
              <a:rPr kumimoji="1" lang="en-US" altLang="zh-TW" sz="3200" dirty="0"/>
              <a:t>Knowledge Sharing</a:t>
            </a:r>
            <a:r>
              <a:rPr kumimoji="1" lang="zh-TW" altLang="en-US" sz="3200" dirty="0"/>
              <a:t>）領域而形成新變數：知識自我效能（</a:t>
            </a:r>
            <a:r>
              <a:rPr kumimoji="1" lang="en-US" altLang="zh-TW" sz="3200" dirty="0"/>
              <a:t>Knowledge Self-Efficacy</a:t>
            </a:r>
            <a:r>
              <a:rPr kumimoji="1" lang="zh-TW" altLang="en-US" sz="3200" dirty="0" smtClean="0"/>
              <a:t>），而</a:t>
            </a:r>
            <a:r>
              <a:rPr kumimoji="1" lang="en-US" altLang="zh-TW" sz="3200" dirty="0" smtClean="0"/>
              <a:t>Hsu et al.</a:t>
            </a:r>
            <a:r>
              <a:rPr kumimoji="1" lang="zh-TW" altLang="en-US" sz="3200" dirty="0" smtClean="0"/>
              <a:t>（</a:t>
            </a:r>
            <a:r>
              <a:rPr kumimoji="1" lang="en-US" altLang="zh-TW" sz="3200" dirty="0" smtClean="0"/>
              <a:t>2007</a:t>
            </a:r>
            <a:r>
              <a:rPr kumimoji="1" lang="zh-TW" altLang="en-US" sz="3200" dirty="0" smtClean="0"/>
              <a:t>）提出知識分享自我效能（</a:t>
            </a:r>
            <a:r>
              <a:rPr kumimoji="1" lang="en-US" altLang="zh-TW" sz="3200" dirty="0" smtClean="0"/>
              <a:t>Knowledge  Sharing Self-Efficacy</a:t>
            </a:r>
            <a:r>
              <a:rPr kumimoji="1" lang="zh-TW" altLang="en-US" sz="3200" dirty="0" smtClean="0"/>
              <a:t>）的概念。</a:t>
            </a:r>
            <a:endParaRPr kumimoji="1" lang="zh-TW" altLang="en-US" sz="3200" dirty="0"/>
          </a:p>
        </p:txBody>
      </p:sp>
      <p:sp>
        <p:nvSpPr>
          <p:cNvPr id="4" name="標題 3"/>
          <p:cNvSpPr>
            <a:spLocks noGrp="1"/>
          </p:cNvSpPr>
          <p:nvPr>
            <p:ph type="title"/>
          </p:nvPr>
        </p:nvSpPr>
        <p:spPr>
          <a:xfrm>
            <a:off x="457199" y="574568"/>
            <a:ext cx="8229600" cy="1144800"/>
          </a:xfrm>
        </p:spPr>
        <p:txBody>
          <a:bodyPr anchor="ctr" anchorCtr="0">
            <a:noAutofit/>
          </a:bodyPr>
          <a:lstStyle/>
          <a:p>
            <a:pPr algn="ctr" fontAlgn="base">
              <a:spcAft>
                <a:spcPct val="0"/>
              </a:spcAft>
            </a:pPr>
            <a:r>
              <a:rPr kumimoji="1" lang="zh-TW" altLang="en-US" dirty="0" smtClean="0">
                <a:solidFill>
                  <a:schemeClr val="tx2"/>
                </a:solidFill>
              </a:rPr>
              <a:t>將變數（構念）應用在心情境以形成新變數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0482" name="Picture 2" descr="C:\Users\NO38\Desktop\書籍\IM111電子商務\IM111ppt\小圖\132305326_11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8601" y="4445481"/>
            <a:ext cx="2007855" cy="2007855"/>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137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整合</a:t>
            </a:r>
            <a:r>
              <a:rPr kumimoji="1" lang="zh-TW" altLang="en-US" sz="3200" dirty="0"/>
              <a:t>數個理論以形成研究模型是另一可行的方式，但若整合太多個理論，可能會衍生模型過於複雜的問題。</a:t>
            </a:r>
          </a:p>
          <a:p>
            <a:pPr marL="342900" lvl="1" indent="-342900" algn="just" defTabSz="914400" eaLnBrk="0" fontAlgn="base" hangingPunct="0">
              <a:spcBef>
                <a:spcPts val="768"/>
              </a:spcBef>
              <a:buFont typeface="Arial" charset="0"/>
              <a:buChar char="•"/>
            </a:pPr>
            <a:r>
              <a:rPr kumimoji="1" lang="en-US" altLang="zh-TW" sz="3200" dirty="0" err="1"/>
              <a:t>Koutaris</a:t>
            </a:r>
            <a:r>
              <a:rPr kumimoji="1" lang="zh-TW" altLang="en-US" sz="3200" dirty="0"/>
              <a:t>（</a:t>
            </a:r>
            <a:r>
              <a:rPr kumimoji="1" lang="en-US" altLang="zh-TW" sz="3200" dirty="0"/>
              <a:t>2002</a:t>
            </a:r>
            <a:r>
              <a:rPr kumimoji="1" lang="zh-TW" altLang="en-US" sz="3200" dirty="0"/>
              <a:t>）整合了科技接受模式（</a:t>
            </a:r>
            <a:r>
              <a:rPr kumimoji="1" lang="en-US" altLang="zh-TW" sz="3200" dirty="0"/>
              <a:t>TAM</a:t>
            </a:r>
            <a:r>
              <a:rPr kumimoji="1" lang="zh-TW" altLang="en-US" sz="3200" dirty="0"/>
              <a:t>）與沉浸或神迷理論（</a:t>
            </a:r>
            <a:r>
              <a:rPr kumimoji="1" lang="en-US" altLang="zh-TW" sz="3200" dirty="0"/>
              <a:t>Flow Theory</a:t>
            </a:r>
            <a:r>
              <a:rPr kumimoji="1" lang="zh-TW" altLang="en-US" sz="3200" dirty="0"/>
              <a:t>）以探討線上（網路）消費者行為，如圖</a:t>
            </a:r>
            <a:r>
              <a:rPr kumimoji="1" lang="en-US" altLang="zh-TW" sz="3200" dirty="0"/>
              <a:t>17-12</a:t>
            </a:r>
            <a:r>
              <a:rPr kumimoji="1" lang="zh-TW" altLang="en-US" sz="3200" dirty="0"/>
              <a:t>所示。</a:t>
            </a:r>
          </a:p>
          <a:p>
            <a:pPr marL="342900" lvl="1" indent="-342900" algn="just" defTabSz="914400" eaLnBrk="0" fontAlgn="base" hangingPunct="0">
              <a:spcBef>
                <a:spcPts val="768"/>
              </a:spcBef>
              <a:buFont typeface="Arial" charset="0"/>
              <a:buChar char="•"/>
            </a:pP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a:solidFill>
                  <a:schemeClr val="tx2"/>
                </a:solidFill>
              </a:rPr>
              <a:t>整合數個理論</a:t>
            </a: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1506" name="Picture 2" descr="C:\Users\NO38\Desktop\書籍\IM111電子商務\IM111ppt\小圖\下載.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4725144"/>
            <a:ext cx="2304256" cy="171932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438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a:solidFill>
                  <a:schemeClr val="tx2"/>
                </a:solidFill>
              </a:rPr>
              <a:t>整合數個理論</a:t>
            </a: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2" name="Picture 2" descr="C:\Users\NO38\Desktop\書籍\IM111電子商務\低解析\圖17-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482" y="1314264"/>
            <a:ext cx="6185037" cy="512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15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err="1" smtClean="0"/>
              <a:t>Gefen</a:t>
            </a:r>
            <a:r>
              <a:rPr kumimoji="1" lang="zh-TW" altLang="en-US" sz="3200" dirty="0" smtClean="0"/>
              <a:t> </a:t>
            </a:r>
            <a:r>
              <a:rPr kumimoji="1" lang="en-US" altLang="zh-TW" sz="3200" dirty="0"/>
              <a:t>et al.</a:t>
            </a:r>
            <a:r>
              <a:rPr kumimoji="1" lang="zh-TW" altLang="en-US" sz="3200" dirty="0"/>
              <a:t>（</a:t>
            </a:r>
            <a:r>
              <a:rPr kumimoji="1" lang="en-US" altLang="zh-TW" sz="3200" dirty="0"/>
              <a:t>2003</a:t>
            </a:r>
            <a:r>
              <a:rPr kumimoji="1" lang="zh-TW" altLang="en-US" sz="3200" dirty="0"/>
              <a:t>）將信任（</a:t>
            </a:r>
            <a:r>
              <a:rPr kumimoji="1" lang="en-US" altLang="zh-TW" sz="3200" dirty="0"/>
              <a:t>Trust</a:t>
            </a:r>
            <a:r>
              <a:rPr kumimoji="1" lang="zh-TW" altLang="en-US" sz="3200" dirty="0"/>
              <a:t>）分解成四種特殊信念（</a:t>
            </a:r>
            <a:r>
              <a:rPr kumimoji="1" lang="en-US" altLang="zh-TW" sz="3200" dirty="0"/>
              <a:t>Belief</a:t>
            </a:r>
            <a:r>
              <a:rPr kumimoji="1" lang="zh-TW" altLang="en-US" sz="3200" dirty="0"/>
              <a:t>），包括</a:t>
            </a:r>
          </a:p>
          <a:p>
            <a:pPr marL="720000" lvl="1" indent="-342900" algn="just" fontAlgn="base">
              <a:spcBef>
                <a:spcPts val="768"/>
              </a:spcBef>
              <a:buFont typeface="Times New Roman" panose="02020603050405020304" pitchFamily="18" charset="0"/>
              <a:buChar char="−"/>
            </a:pPr>
            <a:r>
              <a:rPr kumimoji="1" lang="zh-TW" altLang="en-US" dirty="0"/>
              <a:t>計算型信任</a:t>
            </a:r>
          </a:p>
          <a:p>
            <a:pPr marL="720000" lvl="1" indent="-342900" algn="just" fontAlgn="base">
              <a:spcBef>
                <a:spcPts val="768"/>
              </a:spcBef>
              <a:buFont typeface="Times New Roman" panose="02020603050405020304" pitchFamily="18" charset="0"/>
              <a:buChar char="−"/>
            </a:pPr>
            <a:r>
              <a:rPr kumimoji="1" lang="zh-TW" altLang="en-US" dirty="0"/>
              <a:t>制度型結構保證</a:t>
            </a:r>
          </a:p>
          <a:p>
            <a:pPr marL="720000" lvl="1" indent="-342900" algn="just" fontAlgn="base">
              <a:spcBef>
                <a:spcPts val="768"/>
              </a:spcBef>
              <a:buFont typeface="Times New Roman" panose="02020603050405020304" pitchFamily="18" charset="0"/>
              <a:buChar char="−"/>
            </a:pPr>
            <a:r>
              <a:rPr kumimoji="1" lang="zh-TW" altLang="en-US" dirty="0"/>
              <a:t>制度型結構常態</a:t>
            </a:r>
          </a:p>
          <a:p>
            <a:pPr marL="720000" lvl="1" indent="-342900" algn="just" fontAlgn="base">
              <a:spcBef>
                <a:spcPts val="768"/>
              </a:spcBef>
              <a:buFont typeface="Times New Roman" panose="02020603050405020304" pitchFamily="18" charset="0"/>
              <a:buChar char="−"/>
            </a:pPr>
            <a:r>
              <a:rPr kumimoji="1" lang="zh-TW" altLang="en-US" dirty="0"/>
              <a:t>知識型熟悉</a:t>
            </a:r>
          </a:p>
          <a:p>
            <a:pPr marL="342900" lvl="1" indent="-342900" algn="just" defTabSz="914400" eaLnBrk="0" fontAlgn="base" hangingPunct="0">
              <a:spcBef>
                <a:spcPts val="768"/>
              </a:spcBef>
              <a:buFont typeface="Arial" charset="0"/>
              <a:buChar char="•"/>
            </a:pPr>
            <a:r>
              <a:rPr kumimoji="1" lang="zh-TW" altLang="en-US" sz="3200" dirty="0"/>
              <a:t>並將此四種信任信念與科技接受模式（</a:t>
            </a:r>
            <a:r>
              <a:rPr kumimoji="1" lang="en-US" altLang="zh-TW" sz="3200" dirty="0"/>
              <a:t>TAM</a:t>
            </a:r>
            <a:r>
              <a:rPr kumimoji="1" lang="zh-TW" altLang="en-US" sz="3200" dirty="0"/>
              <a:t>）整合以探討網路購物使用意圖。如圖</a:t>
            </a:r>
            <a:r>
              <a:rPr kumimoji="1" lang="en-US" altLang="zh-TW" sz="3200" dirty="0"/>
              <a:t>17-13</a:t>
            </a:r>
            <a:r>
              <a:rPr kumimoji="1" lang="zh-TW" altLang="en-US" sz="3200" dirty="0" smtClean="0"/>
              <a:t>所示</a:t>
            </a:r>
            <a:r>
              <a:rPr kumimoji="1" lang="zh-TW" altLang="en-US" sz="3200" dirty="0"/>
              <a:t>。</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解析或分解變數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409197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解析或分解變數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3554" name="Picture 2" descr="C:\Users\NO38\Desktop\書籍\IM111電子商務\低解析\圖17-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8" y="1367272"/>
            <a:ext cx="7704856" cy="510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29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 calcmode="lin" valueType="num">
                                      <p:cBhvr additive="base">
                                        <p:cTn id="7" dur="500" fill="hold"/>
                                        <p:tgtEl>
                                          <p:spTgt spid="23554"/>
                                        </p:tgtEl>
                                        <p:attrNameLst>
                                          <p:attrName>ppt_x</p:attrName>
                                        </p:attrNameLst>
                                      </p:cBhvr>
                                      <p:tavLst>
                                        <p:tav tm="0">
                                          <p:val>
                                            <p:strVal val="#ppt_x"/>
                                          </p:val>
                                        </p:tav>
                                        <p:tav tm="100000">
                                          <p:val>
                                            <p:strVal val="#ppt_x"/>
                                          </p:val>
                                        </p:tav>
                                      </p:tavLst>
                                    </p:anim>
                                    <p:anim calcmode="lin" valueType="num">
                                      <p:cBhvr additive="base">
                                        <p:cTn id="8" dur="500" fill="hold"/>
                                        <p:tgtEl>
                                          <p:spTgt spid="235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Chiu </a:t>
            </a:r>
            <a:r>
              <a:rPr kumimoji="1" lang="en-US" altLang="zh-TW" sz="3200" dirty="0"/>
              <a:t>et al.</a:t>
            </a:r>
            <a:r>
              <a:rPr kumimoji="1" lang="zh-TW" altLang="en-US" sz="3200" dirty="0"/>
              <a:t>（</a:t>
            </a:r>
            <a:r>
              <a:rPr kumimoji="1" lang="en-US" altLang="zh-TW" sz="3200" dirty="0" smtClean="0"/>
              <a:t>2014</a:t>
            </a:r>
            <a:r>
              <a:rPr kumimoji="1" lang="zh-TW" altLang="en-US" sz="3200" dirty="0" smtClean="0"/>
              <a:t>）</a:t>
            </a:r>
            <a:r>
              <a:rPr kumimoji="1" lang="zh-TW" altLang="en-US" sz="3200" dirty="0"/>
              <a:t>將購物網站之產品豐富性、產品資訊、省錢、方便等四個網路購物功利性益處構念（變數）形成一個名為功利性價值的二階構</a:t>
            </a:r>
            <a:r>
              <a:rPr kumimoji="1" lang="zh-TW" altLang="en-US" sz="3200" dirty="0" smtClean="0"/>
              <a:t>念。</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並將</a:t>
            </a:r>
            <a:r>
              <a:rPr kumimoji="1" lang="en-US" altLang="zh-TW" sz="3200" dirty="0"/>
              <a:t>Arnold and Reynolds</a:t>
            </a:r>
            <a:r>
              <a:rPr kumimoji="1" lang="zh-TW" altLang="en-US" sz="3200" dirty="0"/>
              <a:t>（</a:t>
            </a:r>
            <a:r>
              <a:rPr kumimoji="1" lang="en-US" altLang="zh-TW" sz="3200" dirty="0"/>
              <a:t>2003</a:t>
            </a:r>
            <a:r>
              <a:rPr kumimoji="1" lang="zh-TW" altLang="en-US" sz="3200" dirty="0"/>
              <a:t>）的六種愉悅性購物動機形成一個名為愉悅性價值的二階構念，以探討功利性價值與愉悅性價值對再次購買意圖的影響（如圖</a:t>
            </a:r>
            <a:r>
              <a:rPr kumimoji="1" lang="en-US" altLang="zh-TW" sz="3200" dirty="0"/>
              <a:t>17-14</a:t>
            </a:r>
            <a:r>
              <a:rPr kumimoji="1" lang="zh-TW" altLang="en-US" sz="3200" dirty="0"/>
              <a:t>所示）。</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形成高階變數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480407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形成高階變數</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12" name="Picture 2" descr="C:\Users\NO38\Desktop\書籍\IM111電子商務\低解析\圖17-1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1896" y="1282012"/>
            <a:ext cx="6552728" cy="519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86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相對</a:t>
            </a:r>
            <a:r>
              <a:rPr kumimoji="1" lang="zh-TW" altLang="en-US" sz="3200" dirty="0"/>
              <a:t>於傳統的實體商店（</a:t>
            </a:r>
            <a:r>
              <a:rPr kumimoji="1" lang="en-US" altLang="zh-TW" sz="3200" dirty="0"/>
              <a:t>Brick-and-Mortar</a:t>
            </a:r>
            <a:r>
              <a:rPr kumimoji="1" lang="zh-TW" altLang="en-US" sz="3200" dirty="0"/>
              <a:t>）購物，網路購物的風險是更加明顯的，其原因為買賣雙方在時間及空間上的距離，及資訊不對稱所導致的不確定性。</a:t>
            </a:r>
          </a:p>
          <a:p>
            <a:pPr marL="342900" lvl="1" indent="-342900" algn="just" defTabSz="914400" eaLnBrk="0" fontAlgn="base" hangingPunct="0">
              <a:spcBef>
                <a:spcPts val="768"/>
              </a:spcBef>
              <a:buFont typeface="Arial" charset="0"/>
              <a:buChar char="•"/>
            </a:pPr>
            <a:r>
              <a:rPr kumimoji="1" lang="zh-TW" altLang="en-US" sz="3200" dirty="0"/>
              <a:t>在享受網路購物好處的同時，消費者也應保護自己免於損失，例如消費者應仔細閱讀業者的隱私權政策（如圖</a:t>
            </a:r>
            <a:r>
              <a:rPr kumimoji="1" lang="en-US" altLang="zh-TW" sz="3200" dirty="0"/>
              <a:t>17-15</a:t>
            </a:r>
            <a:r>
              <a:rPr kumimoji="1" lang="zh-TW" altLang="en-US" sz="3200" dirty="0"/>
              <a:t>所示</a:t>
            </a:r>
            <a:r>
              <a:rPr kumimoji="1" lang="zh-TW" altLang="en-US" sz="3200" dirty="0" smtClean="0"/>
              <a:t>）。</a:t>
            </a: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風險與網路購物</a:t>
            </a:r>
            <a:endParaRPr kumimoji="1" lang="zh-TW" altLang="en-US" dirty="0">
              <a:solidFill>
                <a:schemeClr val="tx2"/>
              </a:solidFill>
            </a:endParaRPr>
          </a:p>
        </p:txBody>
      </p:sp>
    </p:spTree>
    <p:extLst>
      <p:ext uri="{BB962C8B-B14F-4D97-AF65-F5344CB8AC3E}">
        <p14:creationId xmlns:p14="http://schemas.microsoft.com/office/powerpoint/2010/main" val="3039927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風險與網路購物</a:t>
            </a:r>
            <a:endParaRPr kumimoji="1" lang="zh-TW" altLang="en-US" dirty="0">
              <a:solidFill>
                <a:schemeClr val="tx2"/>
              </a:solidFill>
            </a:endParaRPr>
          </a:p>
        </p:txBody>
      </p:sp>
      <p:pic>
        <p:nvPicPr>
          <p:cNvPr id="25602" name="Picture 2" descr="C:\Users\NO38\Desktop\書籍\IM111電子商務\低解析\圖17-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944" y="1268760"/>
            <a:ext cx="6796196" cy="519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74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ppt_x"/>
                                          </p:val>
                                        </p:tav>
                                        <p:tav tm="100000">
                                          <p:val>
                                            <p:strVal val="#ppt_x"/>
                                          </p:val>
                                        </p:tav>
                                      </p:tavLst>
                                    </p:anim>
                                    <p:anim calcmode="lin" valueType="num">
                                      <p:cBhvr additive="base">
                                        <p:cTn id="8" dur="500" fill="hold"/>
                                        <p:tgtEl>
                                          <p:spTgt spid="25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電子商務理論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ct val="20000"/>
              </a:spcBef>
              <a:spcAft>
                <a:spcPct val="0"/>
              </a:spcAft>
              <a:buFont typeface="Arial" charset="0"/>
              <a:buChar char="•"/>
            </a:pPr>
            <a:r>
              <a:rPr kumimoji="1" lang="zh-TW" altLang="en-US" sz="3200" dirty="0"/>
              <a:t>理性行為理論</a:t>
            </a:r>
          </a:p>
          <a:p>
            <a:pPr marL="342900" lvl="1" indent="-342900" algn="just" defTabSz="914400" eaLnBrk="0" fontAlgn="base" hangingPunct="0">
              <a:spcBef>
                <a:spcPct val="20000"/>
              </a:spcBef>
              <a:spcAft>
                <a:spcPct val="0"/>
              </a:spcAft>
              <a:buFont typeface="Arial" charset="0"/>
              <a:buChar char="•"/>
            </a:pPr>
            <a:r>
              <a:rPr kumimoji="1" lang="zh-TW" altLang="en-US" sz="3200" dirty="0"/>
              <a:t>計畫行為理論</a:t>
            </a:r>
          </a:p>
          <a:p>
            <a:pPr marL="342900" lvl="1" indent="-342900" algn="just" defTabSz="914400" eaLnBrk="0" fontAlgn="base" hangingPunct="0">
              <a:spcBef>
                <a:spcPct val="20000"/>
              </a:spcBef>
              <a:spcAft>
                <a:spcPct val="0"/>
              </a:spcAft>
              <a:buFont typeface="Arial" charset="0"/>
              <a:buChar char="•"/>
            </a:pPr>
            <a:r>
              <a:rPr kumimoji="1" lang="zh-TW" altLang="en-US" sz="3200" dirty="0"/>
              <a:t>科技接受模式</a:t>
            </a:r>
          </a:p>
          <a:p>
            <a:pPr marL="342900" lvl="1" indent="-342900" algn="just" defTabSz="914400" eaLnBrk="0" fontAlgn="base" hangingPunct="0">
              <a:spcBef>
                <a:spcPct val="20000"/>
              </a:spcBef>
              <a:spcAft>
                <a:spcPct val="0"/>
              </a:spcAft>
              <a:buFont typeface="Arial" charset="0"/>
              <a:buChar char="•"/>
            </a:pPr>
            <a:r>
              <a:rPr kumimoji="1" lang="zh-TW" altLang="en-US" sz="3200" dirty="0"/>
              <a:t>期望不確認理論</a:t>
            </a:r>
          </a:p>
          <a:p>
            <a:pPr marL="342900" lvl="1" indent="-342900" algn="just" defTabSz="914400" eaLnBrk="0" fontAlgn="base" hangingPunct="0">
              <a:spcBef>
                <a:spcPct val="20000"/>
              </a:spcBef>
              <a:spcAft>
                <a:spcPct val="0"/>
              </a:spcAft>
              <a:buFont typeface="Arial" charset="0"/>
              <a:buChar char="•"/>
            </a:pPr>
            <a:r>
              <a:rPr kumimoji="1" lang="zh-TW" altLang="en-US" sz="3200" dirty="0"/>
              <a:t>資訊系統成功模型</a:t>
            </a:r>
          </a:p>
          <a:p>
            <a:pPr marL="342900" lvl="1" indent="-342900" algn="just" defTabSz="914400" eaLnBrk="0" fontAlgn="base" hangingPunct="0">
              <a:spcBef>
                <a:spcPct val="20000"/>
              </a:spcBef>
              <a:spcAft>
                <a:spcPct val="0"/>
              </a:spcAft>
              <a:buFont typeface="Arial" charset="0"/>
              <a:buChar char="•"/>
            </a:pPr>
            <a:r>
              <a:rPr kumimoji="1" lang="zh-TW" altLang="en-US" sz="3200" dirty="0"/>
              <a:t>其他理論</a:t>
            </a:r>
            <a:r>
              <a:rPr kumimoji="1" lang="zh-TW" altLang="en-US" sz="3200" dirty="0" smtClean="0"/>
              <a:t>模型</a:t>
            </a:r>
            <a:endParaRPr kumimoji="1" lang="zh-TW" altLang="en-US" sz="3200"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373146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4" end="4"/>
                                            </p:txEl>
                                          </p:spTgt>
                                        </p:tgtEl>
                                        <p:attrNameLst>
                                          <p:attrName>style.visibility</p:attrName>
                                        </p:attrNameLst>
                                      </p:cBhvr>
                                      <p:to>
                                        <p:strVal val="visible"/>
                                      </p:to>
                                    </p:set>
                                    <p:animEffect transition="in" filter="fade">
                                      <p:cBhvr>
                                        <p:cTn id="27" dur="500"/>
                                        <p:tgtEl>
                                          <p:spTgt spid="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zh-TW" sz="3200" dirty="0" smtClean="0"/>
              <a:t>研究</a:t>
            </a:r>
            <a:r>
              <a:rPr kumimoji="1" lang="zh-TW" altLang="zh-TW" sz="3200" dirty="0"/>
              <a:t>可針對某一重要變數探討其更進階的概念，然後在研究模型中加入此進階變數的前置變數（</a:t>
            </a:r>
            <a:r>
              <a:rPr kumimoji="1" lang="en-US" altLang="zh-TW" sz="3200" dirty="0"/>
              <a:t>Antecedent</a:t>
            </a:r>
            <a:r>
              <a:rPr kumimoji="1" lang="zh-TW" altLang="zh-TW" sz="3200" dirty="0"/>
              <a:t>）或結果變數（</a:t>
            </a:r>
            <a:r>
              <a:rPr kumimoji="1" lang="en-US" altLang="zh-TW" sz="3200" dirty="0"/>
              <a:t>Consequence</a:t>
            </a:r>
            <a:r>
              <a:rPr kumimoji="1" lang="zh-TW" altLang="zh-TW" sz="3200" dirty="0"/>
              <a:t>）。</a:t>
            </a:r>
            <a:endParaRPr kumimoji="1" lang="en-US" altLang="zh-TW" sz="3200" dirty="0"/>
          </a:p>
          <a:p>
            <a:pPr marL="342900" lvl="1" indent="-342900" algn="just" defTabSz="914400" eaLnBrk="0" fontAlgn="base" hangingPunct="0">
              <a:spcBef>
                <a:spcPts val="768"/>
              </a:spcBef>
              <a:buFont typeface="Arial" charset="0"/>
              <a:buChar char="•"/>
            </a:pPr>
            <a:r>
              <a:rPr kumimoji="1" lang="zh-TW" altLang="zh-TW" sz="3200" dirty="0"/>
              <a:t>例如</a:t>
            </a:r>
            <a:r>
              <a:rPr kumimoji="1" lang="en-US" altLang="zh-TW" sz="3200" dirty="0" err="1"/>
              <a:t>Polites</a:t>
            </a:r>
            <a:r>
              <a:rPr kumimoji="1" lang="en-US" altLang="zh-TW" sz="3200" dirty="0"/>
              <a:t> and </a:t>
            </a:r>
            <a:r>
              <a:rPr kumimoji="1" lang="en-US" altLang="zh-TW" sz="3200" dirty="0" err="1"/>
              <a:t>Karahanna</a:t>
            </a:r>
            <a:r>
              <a:rPr kumimoji="1" lang="zh-TW" altLang="zh-TW" sz="3200" dirty="0"/>
              <a:t>（</a:t>
            </a:r>
            <a:r>
              <a:rPr kumimoji="1" lang="en-US" altLang="zh-TW" sz="3200" dirty="0"/>
              <a:t>2012</a:t>
            </a:r>
            <a:r>
              <a:rPr kumimoji="1" lang="zh-TW" altLang="zh-TW" sz="3200" dirty="0"/>
              <a:t>）探討習慣的更進階概念慣性或惰性（</a:t>
            </a:r>
            <a:r>
              <a:rPr kumimoji="1" lang="en-US" altLang="zh-TW" sz="3200" dirty="0"/>
              <a:t>Inertia</a:t>
            </a:r>
            <a:r>
              <a:rPr kumimoji="1" lang="zh-TW" altLang="zh-TW" sz="3200" dirty="0"/>
              <a:t>）對新系統採用的影響，其研究模型如圖</a:t>
            </a:r>
            <a:r>
              <a:rPr kumimoji="1" lang="en-US" altLang="zh-TW" sz="3200" dirty="0"/>
              <a:t>17-16</a:t>
            </a:r>
            <a:r>
              <a:rPr kumimoji="1" lang="zh-TW" altLang="zh-TW" sz="3200" dirty="0"/>
              <a:t>所示。</a:t>
            </a:r>
          </a:p>
          <a:p>
            <a:pPr marL="342900" lvl="1" indent="-342900" algn="just" defTabSz="914400" eaLnBrk="0" fontAlgn="base" hangingPunct="0">
              <a:spcBef>
                <a:spcPts val="768"/>
              </a:spcBef>
              <a:buFont typeface="Arial" charset="0"/>
              <a:buChar char="•"/>
            </a:pP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探討變數的進階概念</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744261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探討變數的進階概念</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6626" name="Picture 2" descr="C:\Users\NO38\Desktop\書籍\IM111電子商務\低解析\圖17-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87" y="1354020"/>
            <a:ext cx="7987349" cy="504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495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additive="base">
                                        <p:cTn id="7" dur="500" fill="hold"/>
                                        <p:tgtEl>
                                          <p:spTgt spid="26626"/>
                                        </p:tgtEl>
                                        <p:attrNameLst>
                                          <p:attrName>ppt_x</p:attrName>
                                        </p:attrNameLst>
                                      </p:cBhvr>
                                      <p:tavLst>
                                        <p:tav tm="0">
                                          <p:val>
                                            <p:strVal val="#ppt_x"/>
                                          </p:val>
                                        </p:tav>
                                        <p:tav tm="100000">
                                          <p:val>
                                            <p:strVal val="#ppt_x"/>
                                          </p:val>
                                        </p:tav>
                                      </p:tavLst>
                                    </p:anim>
                                    <p:anim calcmode="lin" valueType="num">
                                      <p:cBhvr additive="base">
                                        <p:cTn id="8"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有</a:t>
            </a:r>
            <a:r>
              <a:rPr kumimoji="1" lang="zh-TW" altLang="en-US" sz="3200" dirty="0"/>
              <a:t>許多研究是在現有理論、模型中加入新變數，以形成新研究</a:t>
            </a:r>
            <a:r>
              <a:rPr kumimoji="1" lang="zh-TW" altLang="en-US" sz="3200" dirty="0" smtClean="0"/>
              <a:t>模型。</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例如在</a:t>
            </a:r>
            <a:r>
              <a:rPr kumimoji="1" lang="en-US" altLang="zh-TW" sz="3200" dirty="0"/>
              <a:t>TAM</a:t>
            </a:r>
            <a:r>
              <a:rPr kumimoji="1" lang="zh-TW" altLang="en-US" sz="3200" dirty="0"/>
              <a:t>模型中加入</a:t>
            </a:r>
          </a:p>
          <a:p>
            <a:pPr marL="720000" lvl="1" indent="-342900" algn="just" fontAlgn="base">
              <a:spcBef>
                <a:spcPts val="768"/>
              </a:spcBef>
              <a:buFont typeface="Times New Roman" panose="02020603050405020304" pitchFamily="18" charset="0"/>
              <a:buChar char="−"/>
            </a:pPr>
            <a:r>
              <a:rPr kumimoji="1" lang="zh-TW" altLang="en-US" dirty="0"/>
              <a:t>認知趣味性（</a:t>
            </a:r>
            <a:r>
              <a:rPr kumimoji="1" lang="en-US" altLang="zh-TW" dirty="0"/>
              <a:t>Playfulness</a:t>
            </a:r>
            <a:r>
              <a:rPr kumimoji="1" lang="zh-TW" altLang="en-US" dirty="0"/>
              <a:t>）</a:t>
            </a:r>
            <a:endParaRPr kumimoji="1" lang="en-US" altLang="zh-TW" dirty="0"/>
          </a:p>
          <a:p>
            <a:pPr marL="720000" lvl="1" indent="-342900" algn="just" fontAlgn="base">
              <a:spcBef>
                <a:spcPts val="768"/>
              </a:spcBef>
              <a:buFont typeface="Times New Roman" panose="02020603050405020304" pitchFamily="18" charset="0"/>
              <a:buChar char="−"/>
            </a:pPr>
            <a:r>
              <a:rPr kumimoji="1" lang="zh-TW" altLang="en-US" dirty="0"/>
              <a:t>風險（</a:t>
            </a:r>
            <a:r>
              <a:rPr kumimoji="1" lang="en-US" altLang="zh-TW" dirty="0"/>
              <a:t>Risk</a:t>
            </a:r>
            <a:r>
              <a:rPr kumimoji="1" lang="zh-TW" altLang="en-US" dirty="0"/>
              <a:t>）</a:t>
            </a:r>
            <a:endParaRPr kumimoji="1" lang="en-US" altLang="zh-TW" dirty="0"/>
          </a:p>
          <a:p>
            <a:pPr marL="720000" lvl="1" indent="-342900" algn="just" fontAlgn="base">
              <a:spcBef>
                <a:spcPts val="768"/>
              </a:spcBef>
              <a:buFont typeface="Times New Roman" panose="02020603050405020304" pitchFamily="18" charset="0"/>
              <a:buChar char="−"/>
            </a:pPr>
            <a:r>
              <a:rPr kumimoji="1" lang="zh-TW" altLang="en-US" dirty="0"/>
              <a:t>信任（</a:t>
            </a:r>
            <a:r>
              <a:rPr kumimoji="1" lang="en-US" altLang="zh-TW" dirty="0"/>
              <a:t>Trust</a:t>
            </a:r>
            <a:r>
              <a:rPr kumimoji="1" lang="zh-TW" altLang="en-US" dirty="0"/>
              <a:t>）</a:t>
            </a:r>
            <a:endParaRPr kumimoji="1" lang="en-US" altLang="zh-TW" dirty="0"/>
          </a:p>
          <a:p>
            <a:pPr marL="720000" lvl="1" indent="-342900" algn="just" fontAlgn="base">
              <a:spcBef>
                <a:spcPts val="768"/>
              </a:spcBef>
              <a:buFont typeface="Times New Roman" panose="02020603050405020304" pitchFamily="18" charset="0"/>
              <a:buChar char="−"/>
            </a:pPr>
            <a:r>
              <a:rPr kumimoji="1" lang="zh-TW" altLang="en-US" dirty="0"/>
              <a:t>主觀</a:t>
            </a:r>
            <a:r>
              <a:rPr kumimoji="1" lang="zh-TW" altLang="en-US" dirty="0" smtClean="0"/>
              <a:t>規範</a:t>
            </a:r>
            <a:r>
              <a:rPr kumimoji="1" lang="zh-TW" altLang="en-US" dirty="0"/>
              <a:t>（ </a:t>
            </a:r>
            <a:r>
              <a:rPr kumimoji="1" lang="en-US" altLang="zh-TW" dirty="0" smtClean="0"/>
              <a:t>Subjective Norm</a:t>
            </a:r>
            <a:r>
              <a:rPr kumimoji="1" lang="zh-TW" altLang="en-US" dirty="0"/>
              <a:t> ）</a:t>
            </a:r>
            <a:endParaRPr kumimoji="1" lang="en-US" altLang="zh-TW" dirty="0"/>
          </a:p>
          <a:p>
            <a:pPr marL="720000" lvl="1" indent="-342900" algn="just" fontAlgn="base">
              <a:spcBef>
                <a:spcPts val="768"/>
              </a:spcBef>
              <a:buFont typeface="Times New Roman" panose="02020603050405020304" pitchFamily="18" charset="0"/>
              <a:buChar char="−"/>
            </a:pPr>
            <a:r>
              <a:rPr kumimoji="1" lang="zh-TW" altLang="en-US" dirty="0"/>
              <a:t>服務</a:t>
            </a:r>
            <a:r>
              <a:rPr kumimoji="1" lang="zh-TW" altLang="en-US" dirty="0" smtClean="0"/>
              <a:t>品質</a:t>
            </a:r>
            <a:r>
              <a:rPr kumimoji="1" lang="zh-TW" altLang="en-US" dirty="0"/>
              <a:t>（ </a:t>
            </a:r>
            <a:r>
              <a:rPr kumimoji="1" lang="en-US" altLang="zh-TW" dirty="0" smtClean="0"/>
              <a:t>Service Quality</a:t>
            </a:r>
            <a:r>
              <a:rPr kumimoji="1" lang="zh-TW" altLang="en-US" dirty="0"/>
              <a:t> ）</a:t>
            </a:r>
            <a:endParaRPr kumimoji="1" lang="en-US" altLang="zh-TW" dirty="0"/>
          </a:p>
          <a:p>
            <a:pPr marL="720000" lvl="1" indent="-342900" algn="just" fontAlgn="base">
              <a:spcBef>
                <a:spcPts val="768"/>
              </a:spcBef>
              <a:buFont typeface="Times New Roman" panose="02020603050405020304" pitchFamily="18" charset="0"/>
              <a:buChar char="−"/>
            </a:pPr>
            <a:r>
              <a:rPr kumimoji="1" lang="en-US" altLang="zh-TW" dirty="0" smtClean="0"/>
              <a:t>…….</a:t>
            </a:r>
            <a:r>
              <a:rPr kumimoji="1" lang="zh-TW" altLang="en-US" dirty="0" smtClean="0"/>
              <a:t>等變數</a:t>
            </a:r>
            <a:endParaRPr kumimoji="1" lang="zh-TW" altLang="en-US" dirty="0"/>
          </a:p>
          <a:p>
            <a:pPr marL="342900" lvl="1" indent="-342900" algn="just" defTabSz="914400" eaLnBrk="0" fontAlgn="base" hangingPunct="0">
              <a:spcBef>
                <a:spcPts val="768"/>
              </a:spcBef>
              <a:buFont typeface="Arial" charset="0"/>
              <a:buChar char="•"/>
            </a:pP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擴充現有模型</a:t>
            </a:r>
            <a:endParaRPr kumimoji="1" lang="zh-TW" altLang="en-US" dirty="0">
              <a:solidFill>
                <a:schemeClr val="tx2"/>
              </a:solidFill>
            </a:endParaRPr>
          </a:p>
        </p:txBody>
      </p:sp>
      <p:grpSp>
        <p:nvGrpSpPr>
          <p:cNvPr id="11" name="群組 10"/>
          <p:cNvGrpSpPr/>
          <p:nvPr/>
        </p:nvGrpSpPr>
        <p:grpSpPr>
          <a:xfrm rot="-5400000">
            <a:off x="3554043" y="-3538120"/>
            <a:ext cx="468002" cy="7561524"/>
            <a:chOff x="-37324" y="1185"/>
            <a:chExt cx="432005" cy="4687682"/>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881420" y="2129128"/>
              <a:ext cx="2120191"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17.3</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如何建構電子商務模型</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344378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4082305"/>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793547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animEffect transition="in" filter="fade">
                                      <p:cBhvr>
                                        <p:cTn id="15" dur="500"/>
                                        <p:tgtEl>
                                          <p:spTgt spid="2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xEl>
                                              <p:pRg st="6" end="6"/>
                                            </p:txEl>
                                          </p:spTgt>
                                        </p:tgtEl>
                                        <p:attrNameLst>
                                          <p:attrName>style.visibility</p:attrName>
                                        </p:attrNameLst>
                                      </p:cBhvr>
                                      <p:to>
                                        <p:strVal val="visible"/>
                                      </p:to>
                                    </p:set>
                                    <p:animEffect transition="in" filter="fade">
                                      <p:cBhvr>
                                        <p:cTn id="27" dur="500"/>
                                        <p:tgtEl>
                                          <p:spTgt spid="2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7" end="7"/>
                                            </p:txEl>
                                          </p:spTgt>
                                        </p:tgtEl>
                                        <p:attrNameLst>
                                          <p:attrName>style.visibility</p:attrName>
                                        </p:attrNameLst>
                                      </p:cBhvr>
                                      <p:to>
                                        <p:strVal val="visible"/>
                                      </p:to>
                                    </p:set>
                                    <p:animEffect transition="in" filter="fade">
                                      <p:cBhvr>
                                        <p:cTn id="30"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600"/>
              </a:spcBef>
              <a:buFont typeface="Arial" charset="0"/>
              <a:buChar char="•"/>
            </a:pPr>
            <a:r>
              <a:rPr kumimoji="1" lang="zh-TW" altLang="en-US" sz="3200" dirty="0" smtClean="0"/>
              <a:t>研究</a:t>
            </a:r>
            <a:r>
              <a:rPr kumimoji="1" lang="zh-TW" altLang="en-US" sz="3200" dirty="0"/>
              <a:t>方法概分為質性研究法及量化研究法。本章著重在量化研究法，說明了量化研究中常使用的四種多變量技術（方法），而重點則為結構方程式模型。</a:t>
            </a:r>
          </a:p>
          <a:p>
            <a:pPr marL="720000" lvl="1" indent="-342900" algn="just" fontAlgn="base">
              <a:spcBef>
                <a:spcPts val="600"/>
              </a:spcBef>
              <a:buFont typeface="Times New Roman" panose="02020603050405020304" pitchFamily="18" charset="0"/>
              <a:buChar char="−"/>
            </a:pPr>
            <a:r>
              <a:rPr kumimoji="1" lang="zh-TW" altLang="en-US" dirty="0"/>
              <a:t>因素分析（</a:t>
            </a:r>
            <a:r>
              <a:rPr kumimoji="1" lang="en-US" altLang="zh-TW" dirty="0"/>
              <a:t>Factor Analysis</a:t>
            </a:r>
            <a:r>
              <a:rPr kumimoji="1" lang="zh-TW" altLang="en-US" dirty="0"/>
              <a:t>）：主要目的為分析衡量變數的基本結構，即因素與衡量變數間的</a:t>
            </a:r>
            <a:r>
              <a:rPr kumimoji="1" lang="zh-TW" altLang="en-US" dirty="0" smtClean="0"/>
              <a:t>關係。</a:t>
            </a:r>
            <a:endParaRPr kumimoji="1" lang="en-US" altLang="zh-TW" dirty="0" smtClean="0"/>
          </a:p>
          <a:p>
            <a:pPr marL="720000" lvl="1" indent="-342900" algn="just" fontAlgn="base">
              <a:spcBef>
                <a:spcPts val="600"/>
              </a:spcBef>
              <a:buFont typeface="Times New Roman" panose="02020603050405020304" pitchFamily="18" charset="0"/>
              <a:buChar char="−"/>
            </a:pPr>
            <a:r>
              <a:rPr kumimoji="1" lang="zh-TW" altLang="en-US" dirty="0"/>
              <a:t>多變量變異數分析（</a:t>
            </a:r>
            <a:r>
              <a:rPr kumimoji="1" lang="en-US" altLang="zh-TW" dirty="0"/>
              <a:t>MANOVA</a:t>
            </a:r>
            <a:r>
              <a:rPr kumimoji="1" lang="zh-TW" altLang="en-US" dirty="0"/>
              <a:t>）與變異數分析（</a:t>
            </a:r>
            <a:r>
              <a:rPr kumimoji="1" lang="en-US" altLang="zh-TW" dirty="0"/>
              <a:t>ANOVA</a:t>
            </a:r>
            <a:r>
              <a:rPr kumimoji="1" lang="zh-TW" altLang="en-US" dirty="0"/>
              <a:t>）： </a:t>
            </a:r>
          </a:p>
          <a:p>
            <a:pPr marL="1177200" lvl="3" indent="-342900" algn="just" defTabSz="914400" fontAlgn="base">
              <a:spcBef>
                <a:spcPts val="600"/>
              </a:spcBef>
              <a:buFont typeface="Wingdings" panose="05000000000000000000" pitchFamily="2" charset="2"/>
              <a:buChar char="Ø"/>
            </a:pPr>
            <a:r>
              <a:rPr kumimoji="1" lang="en-US" altLang="zh-TW" sz="2400" dirty="0"/>
              <a:t>ANOVA</a:t>
            </a:r>
            <a:r>
              <a:rPr kumimoji="1" lang="zh-TW" altLang="en-US" sz="2400" dirty="0"/>
              <a:t>有多個自變數及一個因變數，自變數為非量化型態，而因變數為量化型態</a:t>
            </a:r>
            <a:r>
              <a:rPr kumimoji="1" lang="zh-TW" altLang="en-US" sz="2400" dirty="0" smtClean="0"/>
              <a:t>。</a:t>
            </a:r>
            <a:endParaRPr kumimoji="1" lang="zh-TW" altLang="en-US" sz="24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a:solidFill>
                  <a:schemeClr val="tx2"/>
                </a:solidFill>
              </a:rPr>
              <a:t>研究方法</a:t>
            </a:r>
          </a:p>
        </p:txBody>
      </p:sp>
      <p:grpSp>
        <p:nvGrpSpPr>
          <p:cNvPr id="11" name="群組 10"/>
          <p:cNvGrpSpPr/>
          <p:nvPr/>
        </p:nvGrpSpPr>
        <p:grpSpPr>
          <a:xfrm rot="-5400000">
            <a:off x="2899347" y="-2883432"/>
            <a:ext cx="468002" cy="6252129"/>
            <a:chOff x="-37324" y="1185"/>
            <a:chExt cx="432005" cy="3875938"/>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475621" y="2368301"/>
              <a:ext cx="1308595"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17.4</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研究方法</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3270561"/>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6672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600"/>
              </a:spcBef>
              <a:buFont typeface="Arial" charset="0"/>
              <a:buChar char="•"/>
            </a:pPr>
            <a:r>
              <a:rPr kumimoji="1" lang="zh-TW" altLang="en-US" sz="3200" dirty="0" smtClean="0"/>
              <a:t>常</a:t>
            </a:r>
            <a:r>
              <a:rPr kumimoji="1" lang="zh-TW" altLang="en-US" sz="3200" dirty="0"/>
              <a:t>使用的四種多變量技術（方法），而重點則為結構方程式模型。</a:t>
            </a:r>
          </a:p>
          <a:p>
            <a:pPr marL="720000" lvl="1" indent="-342900" algn="just" fontAlgn="base">
              <a:spcBef>
                <a:spcPts val="600"/>
              </a:spcBef>
              <a:buFont typeface="Times New Roman" panose="02020603050405020304" pitchFamily="18" charset="0"/>
              <a:buChar char="−"/>
            </a:pPr>
            <a:r>
              <a:rPr kumimoji="1" lang="zh-TW" altLang="en-US" dirty="0" smtClean="0"/>
              <a:t>多變</a:t>
            </a:r>
            <a:r>
              <a:rPr kumimoji="1" lang="zh-TW" altLang="en-US" dirty="0"/>
              <a:t>量變異數</a:t>
            </a:r>
            <a:r>
              <a:rPr kumimoji="1" lang="zh-TW" altLang="en-US" dirty="0" smtClean="0"/>
              <a:t>分析（</a:t>
            </a:r>
            <a:r>
              <a:rPr kumimoji="1" lang="en-US" altLang="zh-TW" dirty="0" smtClean="0"/>
              <a:t>MANOVA</a:t>
            </a:r>
            <a:r>
              <a:rPr kumimoji="1" lang="zh-TW" altLang="en-US" dirty="0"/>
              <a:t>）</a:t>
            </a:r>
            <a:r>
              <a:rPr kumimoji="1" lang="zh-TW" altLang="en-US" dirty="0" smtClean="0"/>
              <a:t>與變異</a:t>
            </a:r>
            <a:r>
              <a:rPr kumimoji="1" lang="zh-TW" altLang="en-US" dirty="0"/>
              <a:t>數</a:t>
            </a:r>
            <a:r>
              <a:rPr kumimoji="1" lang="zh-TW" altLang="en-US" dirty="0" smtClean="0"/>
              <a:t>分析（</a:t>
            </a:r>
            <a:r>
              <a:rPr kumimoji="1" lang="en-US" altLang="zh-TW" dirty="0" smtClean="0"/>
              <a:t>ANOVA</a:t>
            </a:r>
            <a:r>
              <a:rPr kumimoji="1" lang="zh-TW" altLang="en-US" dirty="0" smtClean="0"/>
              <a:t>）： </a:t>
            </a:r>
            <a:endParaRPr kumimoji="1" lang="zh-TW" altLang="en-US" dirty="0"/>
          </a:p>
          <a:p>
            <a:pPr marL="1177200" lvl="3" indent="-342900" algn="just" defTabSz="914400" fontAlgn="base">
              <a:spcBef>
                <a:spcPts val="600"/>
              </a:spcBef>
              <a:buFont typeface="Wingdings" panose="05000000000000000000" pitchFamily="2" charset="2"/>
              <a:buChar char="Ø"/>
            </a:pPr>
            <a:r>
              <a:rPr kumimoji="1" lang="zh-TW" altLang="en-US" sz="2400" dirty="0" smtClean="0"/>
              <a:t>而</a:t>
            </a:r>
            <a:r>
              <a:rPr kumimoji="1" lang="en-US" altLang="zh-TW" sz="2400" dirty="0"/>
              <a:t>MANOVA</a:t>
            </a:r>
            <a:r>
              <a:rPr kumimoji="1" lang="zh-TW" altLang="en-US" sz="2400" dirty="0"/>
              <a:t>與</a:t>
            </a:r>
            <a:r>
              <a:rPr kumimoji="1" lang="en-US" altLang="zh-TW" sz="2400" dirty="0"/>
              <a:t>ANOVA</a:t>
            </a:r>
            <a:r>
              <a:rPr kumimoji="1" lang="zh-TW" altLang="en-US" sz="2400" dirty="0"/>
              <a:t>的主要差異為</a:t>
            </a:r>
            <a:r>
              <a:rPr kumimoji="1" lang="en-US" altLang="zh-TW" sz="2400" dirty="0"/>
              <a:t>MANOVA</a:t>
            </a:r>
            <a:r>
              <a:rPr kumimoji="1" lang="zh-TW" altLang="en-US" sz="2400" dirty="0"/>
              <a:t>有多個</a:t>
            </a:r>
            <a:r>
              <a:rPr kumimoji="1" lang="zh-TW" altLang="en-US" sz="2400" dirty="0" smtClean="0"/>
              <a:t>因變數</a:t>
            </a:r>
            <a:r>
              <a:rPr kumimoji="1" lang="zh-TW" altLang="en-US" sz="2400" dirty="0"/>
              <a:t>。</a:t>
            </a:r>
          </a:p>
          <a:p>
            <a:pPr marL="720000" lvl="1" indent="-342900" algn="just" fontAlgn="base">
              <a:spcBef>
                <a:spcPts val="600"/>
              </a:spcBef>
              <a:buFont typeface="Times New Roman" panose="02020603050405020304" pitchFamily="18" charset="0"/>
              <a:buChar char="−"/>
            </a:pPr>
            <a:r>
              <a:rPr kumimoji="1" lang="zh-TW" altLang="en-US" dirty="0"/>
              <a:t>複迴歸（</a:t>
            </a:r>
            <a:r>
              <a:rPr kumimoji="1" lang="en-US" altLang="zh-TW" dirty="0"/>
              <a:t>Multiple Regression</a:t>
            </a:r>
            <a:r>
              <a:rPr kumimoji="1" lang="zh-TW" altLang="en-US" dirty="0"/>
              <a:t>）：為分析多個自變數與一個因變數間的關係，或以多個自變數來預測因變數。</a:t>
            </a:r>
          </a:p>
          <a:p>
            <a:pPr marL="720000" lvl="1" indent="-342900" algn="just" fontAlgn="base">
              <a:spcBef>
                <a:spcPts val="600"/>
              </a:spcBef>
              <a:buFont typeface="Times New Roman" panose="02020603050405020304" pitchFamily="18" charset="0"/>
              <a:buChar char="−"/>
            </a:pPr>
            <a:r>
              <a:rPr kumimoji="1" lang="zh-TW" altLang="en-US" dirty="0"/>
              <a:t>結構方程式模型（</a:t>
            </a:r>
            <a:r>
              <a:rPr kumimoji="1" lang="en-US" altLang="zh-TW" dirty="0"/>
              <a:t>Structural Equation Modeling, SEM</a:t>
            </a:r>
            <a:r>
              <a:rPr kumimoji="1" lang="zh-TW" altLang="en-US" dirty="0" smtClean="0"/>
              <a:t>）</a:t>
            </a:r>
            <a:endParaRPr kumimoji="1" lang="en-US" altLang="zh-TW"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a:solidFill>
                  <a:schemeClr val="tx2"/>
                </a:solidFill>
              </a:rPr>
              <a:t>研究方法</a:t>
            </a:r>
          </a:p>
        </p:txBody>
      </p:sp>
      <p:grpSp>
        <p:nvGrpSpPr>
          <p:cNvPr id="11" name="群組 10"/>
          <p:cNvGrpSpPr/>
          <p:nvPr/>
        </p:nvGrpSpPr>
        <p:grpSpPr>
          <a:xfrm rot="-5400000">
            <a:off x="2899347" y="-2883432"/>
            <a:ext cx="468002" cy="6252129"/>
            <a:chOff x="-37324" y="1185"/>
            <a:chExt cx="432005" cy="3875938"/>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475621" y="2368301"/>
              <a:ext cx="1308595"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17.4</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研究方法</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3270561"/>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413830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結構</a:t>
            </a:r>
            <a:r>
              <a:rPr kumimoji="1" lang="zh-TW" altLang="en-US" sz="3200" dirty="0"/>
              <a:t>方程式模型（</a:t>
            </a:r>
            <a:r>
              <a:rPr kumimoji="1" lang="en-US" altLang="zh-TW" sz="3200" dirty="0"/>
              <a:t>Structural Equation Modeling, SEM</a:t>
            </a:r>
            <a:r>
              <a:rPr kumimoji="1" lang="zh-TW" altLang="en-US" sz="3200" dirty="0"/>
              <a:t>）合併了確認性因素分析（</a:t>
            </a:r>
            <a:r>
              <a:rPr kumimoji="1" lang="en-US" altLang="zh-TW" sz="3200" dirty="0"/>
              <a:t>Confirmatory Factor Analysis, CFA</a:t>
            </a:r>
            <a:r>
              <a:rPr kumimoji="1" lang="zh-TW" altLang="en-US" sz="3200" dirty="0"/>
              <a:t>）及複迴</a:t>
            </a:r>
            <a:r>
              <a:rPr kumimoji="1" lang="zh-TW" altLang="en-US" sz="3200" dirty="0" smtClean="0"/>
              <a:t>歸。</a:t>
            </a:r>
            <a:endParaRPr kumimoji="1" lang="zh-TW" altLang="en-US" sz="3200" dirty="0"/>
          </a:p>
          <a:p>
            <a:pPr marL="342900" lvl="1" indent="-342900" algn="just" defTabSz="914400" eaLnBrk="0" fontAlgn="base" hangingPunct="0">
              <a:spcBef>
                <a:spcPts val="768"/>
              </a:spcBef>
              <a:buFont typeface="Arial" charset="0"/>
              <a:buChar char="•"/>
            </a:pPr>
            <a:r>
              <a:rPr kumimoji="1" lang="en-US" altLang="zh-TW" sz="3200" dirty="0"/>
              <a:t>SEM</a:t>
            </a:r>
            <a:r>
              <a:rPr kumimoji="1" lang="zh-TW" altLang="en-US" sz="3200" dirty="0"/>
              <a:t>研究人員可以同時分析衡量變數（或指標變數）與潛在變數（</a:t>
            </a:r>
            <a:r>
              <a:rPr kumimoji="1" lang="en-US" altLang="zh-TW" sz="3200" dirty="0"/>
              <a:t>Latent Variable</a:t>
            </a:r>
            <a:r>
              <a:rPr kumimoji="1" lang="zh-TW" altLang="en-US" sz="3200" dirty="0"/>
              <a:t>）之間相依關係，以及潛在變數間的關係。</a:t>
            </a:r>
          </a:p>
          <a:p>
            <a:pPr marL="342900" lvl="1" indent="-342900" algn="just" defTabSz="914400" eaLnBrk="0" fontAlgn="base" hangingPunct="0">
              <a:spcBef>
                <a:spcPts val="768"/>
              </a:spcBef>
              <a:buFont typeface="Arial" charset="0"/>
              <a:buChar char="•"/>
            </a:pPr>
            <a:r>
              <a:rPr kumimoji="1" lang="en-US" altLang="zh-TW" sz="3200" dirty="0"/>
              <a:t>SEM</a:t>
            </a:r>
            <a:r>
              <a:rPr kumimoji="1" lang="zh-TW" altLang="en-US" sz="3200" dirty="0"/>
              <a:t>包含了衡量模型（</a:t>
            </a:r>
            <a:r>
              <a:rPr kumimoji="1" lang="en-US" altLang="zh-TW" sz="3200" dirty="0"/>
              <a:t>Measurement Model</a:t>
            </a:r>
            <a:r>
              <a:rPr kumimoji="1" lang="zh-TW" altLang="en-US" sz="3200" dirty="0"/>
              <a:t>）及結構模型（</a:t>
            </a:r>
            <a:r>
              <a:rPr kumimoji="1" lang="en-US" altLang="zh-TW" sz="3200" dirty="0"/>
              <a:t>Structural Model</a:t>
            </a:r>
            <a:r>
              <a:rPr kumimoji="1" lang="zh-TW" altLang="en-US" sz="3200" dirty="0" smtClean="0"/>
              <a:t>）。</a:t>
            </a:r>
            <a:endParaRPr kumimoji="1" lang="zh-TW" altLang="en-US"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結構方程式模型</a:t>
            </a:r>
            <a:endParaRPr kumimoji="1" lang="zh-TW" altLang="en-US" dirty="0">
              <a:solidFill>
                <a:schemeClr val="tx2"/>
              </a:solidFill>
            </a:endParaRPr>
          </a:p>
        </p:txBody>
      </p:sp>
      <p:grpSp>
        <p:nvGrpSpPr>
          <p:cNvPr id="11" name="群組 10"/>
          <p:cNvGrpSpPr/>
          <p:nvPr/>
        </p:nvGrpSpPr>
        <p:grpSpPr>
          <a:xfrm rot="-5400000">
            <a:off x="2899347" y="-2883432"/>
            <a:ext cx="468002" cy="6252129"/>
            <a:chOff x="-37324" y="1185"/>
            <a:chExt cx="432005" cy="3875938"/>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475621" y="2368301"/>
              <a:ext cx="1308595"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17.4</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研究方法</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3270561"/>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6107907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衡量</a:t>
            </a:r>
            <a:r>
              <a:rPr kumimoji="1" lang="zh-TW" altLang="en-US" sz="3200" dirty="0"/>
              <a:t>模型規劃每個構念（</a:t>
            </a:r>
            <a:r>
              <a:rPr kumimoji="1" lang="en-US" altLang="zh-TW" sz="3200" dirty="0"/>
              <a:t>Construct</a:t>
            </a:r>
            <a:r>
              <a:rPr kumimoji="1" lang="zh-TW" altLang="en-US" sz="3200" dirty="0"/>
              <a:t>）或潛在變數與指標變數間的關係，它讓我們可以評估構念的信度及效度。</a:t>
            </a:r>
          </a:p>
          <a:p>
            <a:pPr marL="342900" lvl="1" indent="-342900" algn="just" defTabSz="914400" eaLnBrk="0" fontAlgn="base" hangingPunct="0">
              <a:spcBef>
                <a:spcPts val="768"/>
              </a:spcBef>
              <a:buFont typeface="Arial" charset="0"/>
              <a:buChar char="•"/>
            </a:pPr>
            <a:r>
              <a:rPr kumimoji="1" lang="zh-TW" altLang="en-US" sz="3200" dirty="0"/>
              <a:t>結構模型規劃構念間假說（設）的因果關係，亦即哪些構念為自變數，哪些是因變數</a:t>
            </a:r>
            <a:r>
              <a:rPr kumimoji="1" lang="zh-TW" altLang="en-US" sz="3200" dirty="0" smtClean="0"/>
              <a:t>。</a:t>
            </a:r>
            <a:endParaRPr kumimoji="1" lang="en-US" altLang="zh-TW" sz="3200" dirty="0" smtClean="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結構方程式模型</a:t>
            </a:r>
            <a:endParaRPr kumimoji="1" lang="zh-TW" altLang="en-US" dirty="0">
              <a:solidFill>
                <a:schemeClr val="tx2"/>
              </a:solidFill>
            </a:endParaRPr>
          </a:p>
        </p:txBody>
      </p:sp>
      <p:grpSp>
        <p:nvGrpSpPr>
          <p:cNvPr id="11" name="群組 10"/>
          <p:cNvGrpSpPr/>
          <p:nvPr/>
        </p:nvGrpSpPr>
        <p:grpSpPr>
          <a:xfrm rot="-5400000">
            <a:off x="2899347" y="-2883432"/>
            <a:ext cx="468002" cy="6252129"/>
            <a:chOff x="-37324" y="1185"/>
            <a:chExt cx="432005" cy="3875938"/>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475621" y="2368301"/>
              <a:ext cx="1308595"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17.4</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研究方法</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3270561"/>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7650" name="Picture 2" descr="C:\Users\NO38\Desktop\書籍\IM111電子商務\IM111ppt\小圖\images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4365104"/>
            <a:ext cx="2143125" cy="214312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51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en-US" altLang="zh-TW" sz="3200" dirty="0" smtClean="0"/>
              <a:t>SEM</a:t>
            </a:r>
            <a:r>
              <a:rPr kumimoji="1" lang="zh-TW" altLang="en-US" sz="3200" dirty="0"/>
              <a:t>分析軟體分為兩大類：</a:t>
            </a:r>
          </a:p>
          <a:p>
            <a:pPr marL="720000" lvl="1" indent="-342900" algn="just" fontAlgn="base">
              <a:spcBef>
                <a:spcPts val="768"/>
              </a:spcBef>
              <a:buFont typeface="Times New Roman" panose="02020603050405020304" pitchFamily="18" charset="0"/>
              <a:buChar char="−"/>
            </a:pPr>
            <a:r>
              <a:rPr kumimoji="1" lang="zh-TW" altLang="en-US" dirty="0"/>
              <a:t>共變異為基礎的結構方程式模型（</a:t>
            </a:r>
            <a:r>
              <a:rPr kumimoji="1" lang="en-US" altLang="zh-TW" dirty="0"/>
              <a:t>Covariance-Based SEM</a:t>
            </a:r>
            <a:r>
              <a:rPr kumimoji="1" lang="zh-TW" altLang="en-US" dirty="0"/>
              <a:t>）軟體，包括</a:t>
            </a:r>
            <a:r>
              <a:rPr kumimoji="1" lang="en-US" altLang="zh-TW" dirty="0"/>
              <a:t>LISREL</a:t>
            </a:r>
            <a:r>
              <a:rPr kumimoji="1" lang="zh-TW" altLang="en-US" dirty="0"/>
              <a:t>、</a:t>
            </a:r>
            <a:r>
              <a:rPr kumimoji="1" lang="en-US" altLang="zh-TW" dirty="0"/>
              <a:t>AMOS</a:t>
            </a:r>
            <a:r>
              <a:rPr kumimoji="1" lang="zh-TW" altLang="en-US" dirty="0"/>
              <a:t>及</a:t>
            </a:r>
            <a:r>
              <a:rPr kumimoji="1" lang="en-US" altLang="zh-TW" dirty="0"/>
              <a:t>EQS</a:t>
            </a:r>
            <a:r>
              <a:rPr kumimoji="1" lang="zh-TW" altLang="en-US" dirty="0"/>
              <a:t>。</a:t>
            </a:r>
          </a:p>
          <a:p>
            <a:pPr marL="720000" lvl="1" indent="-342900" algn="just" fontAlgn="base">
              <a:spcBef>
                <a:spcPts val="768"/>
              </a:spcBef>
              <a:buFont typeface="Times New Roman" panose="02020603050405020304" pitchFamily="18" charset="0"/>
              <a:buChar char="−"/>
            </a:pPr>
            <a:r>
              <a:rPr kumimoji="1" lang="zh-TW" altLang="en-US" dirty="0"/>
              <a:t>主成份為基礎的結構方程式模型（</a:t>
            </a:r>
            <a:r>
              <a:rPr kumimoji="1" lang="en-US" altLang="zh-TW" dirty="0"/>
              <a:t>Component-Based SEM</a:t>
            </a:r>
            <a:r>
              <a:rPr kumimoji="1" lang="zh-TW" altLang="en-US" dirty="0"/>
              <a:t>）軟體，包括</a:t>
            </a:r>
            <a:r>
              <a:rPr kumimoji="1" lang="en-US" altLang="zh-TW" dirty="0" err="1"/>
              <a:t>SmartPLS</a:t>
            </a:r>
            <a:r>
              <a:rPr kumimoji="1" lang="zh-TW" altLang="en-US" dirty="0"/>
              <a:t>及</a:t>
            </a:r>
            <a:r>
              <a:rPr kumimoji="1" lang="en-US" altLang="zh-TW" dirty="0"/>
              <a:t>PLS-Graph</a:t>
            </a:r>
            <a:r>
              <a:rPr kumimoji="1" lang="zh-TW" altLang="en-US" dirty="0"/>
              <a:t>。</a:t>
            </a:r>
            <a:endParaRPr kumimoji="1" lang="en-US" altLang="zh-TW" dirty="0"/>
          </a:p>
          <a:p>
            <a:pPr marL="342900" lvl="1" indent="-342900" algn="just" defTabSz="914400" eaLnBrk="0" fontAlgn="base" hangingPunct="0">
              <a:spcBef>
                <a:spcPts val="768"/>
              </a:spcBef>
              <a:buFont typeface="Arial" charset="0"/>
              <a:buChar char="•"/>
            </a:pPr>
            <a:r>
              <a:rPr kumimoji="1" lang="en-US" altLang="zh-TW" sz="3200" dirty="0" err="1"/>
              <a:t>SmartPLS</a:t>
            </a:r>
            <a:r>
              <a:rPr kumimoji="1" lang="zh-TW" altLang="en-US" sz="3200" dirty="0"/>
              <a:t>為免費軟體，可到以下網址註冊為會員然後下載。網址：</a:t>
            </a:r>
            <a:r>
              <a:rPr kumimoji="1" lang="en-US" altLang="zh-TW" sz="3200" dirty="0"/>
              <a:t>http://www.smartpls.de/forum</a:t>
            </a:r>
            <a:r>
              <a:rPr kumimoji="1" lang="en-US" altLang="zh-TW" sz="3200" dirty="0" smtClean="0"/>
              <a:t>/</a:t>
            </a:r>
            <a:endParaRPr kumimoji="1" lang="en-US" altLang="zh-TW" sz="3200" dirty="0"/>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結構方程式模型</a:t>
            </a:r>
            <a:endParaRPr kumimoji="1" lang="zh-TW" altLang="en-US" dirty="0">
              <a:solidFill>
                <a:schemeClr val="tx2"/>
              </a:solidFill>
            </a:endParaRPr>
          </a:p>
        </p:txBody>
      </p:sp>
      <p:grpSp>
        <p:nvGrpSpPr>
          <p:cNvPr id="11" name="群組 10"/>
          <p:cNvGrpSpPr/>
          <p:nvPr/>
        </p:nvGrpSpPr>
        <p:grpSpPr>
          <a:xfrm rot="-5400000">
            <a:off x="2899347" y="-2883432"/>
            <a:ext cx="468002" cy="6252129"/>
            <a:chOff x="-37324" y="1185"/>
            <a:chExt cx="432005" cy="3875938"/>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475621" y="2368301"/>
              <a:ext cx="1308595"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17.4</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研究方法</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5" y="3270561"/>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967243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雖然</a:t>
            </a:r>
            <a:r>
              <a:rPr kumimoji="1" lang="zh-TW" altLang="en-US" sz="3200" dirty="0"/>
              <a:t>電子商務的研究蓬勃發展，發表的文章相當多，但對有志從事電子商務研究的初學者而言，如何跨出第一步仍有其難度。本章希望藉由從理論、模型建構、文獻尋找、研究方法等四個方面的說明，讓讀者對如何從事電子商務的研究有初步的認識。</a:t>
            </a:r>
          </a:p>
        </p:txBody>
      </p:sp>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摘要與結論</a:t>
            </a:r>
            <a:endParaRPr kumimoji="1" lang="zh-TW" altLang="en-US" dirty="0">
              <a:solidFill>
                <a:schemeClr val="tx2"/>
              </a:solidFill>
            </a:endParaRPr>
          </a:p>
        </p:txBody>
      </p:sp>
      <p:grpSp>
        <p:nvGrpSpPr>
          <p:cNvPr id="11" name="群組 10"/>
          <p:cNvGrpSpPr/>
          <p:nvPr/>
        </p:nvGrpSpPr>
        <p:grpSpPr>
          <a:xfrm rot="-5400000">
            <a:off x="3016239" y="-3000326"/>
            <a:ext cx="468002" cy="6485913"/>
            <a:chOff x="-37324" y="1185"/>
            <a:chExt cx="432005" cy="4020871"/>
          </a:xfrm>
          <a:solidFill>
            <a:schemeClr val="bg1"/>
          </a:solidFill>
          <a:effectLst/>
        </p:grpSpPr>
        <p:sp>
          <p:nvSpPr>
            <p:cNvPr id="13" name="五邊形 12"/>
            <p:cNvSpPr/>
            <p:nvPr/>
          </p:nvSpPr>
          <p:spPr>
            <a:xfrm rot="5400000">
              <a:off x="-211884" y="175747"/>
              <a:ext cx="781123" cy="432000"/>
            </a:xfrm>
            <a:prstGeom prst="homePlate">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17.1</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1" y="818208"/>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6" y="1459594"/>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5" y="2104565"/>
              <a:ext cx="781123" cy="432000"/>
            </a:xfrm>
            <a:prstGeom prst="chevron">
              <a:avLst/>
            </a:prstGeom>
            <a:solidFill>
              <a:schemeClr val="bg1"/>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546653" y="3080728"/>
              <a:ext cx="1450657" cy="432000"/>
            </a:xfrm>
            <a:prstGeom prst="chevron">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17.5</a:t>
              </a:r>
              <a:r>
                <a:rPr lang="zh-TW" altLang="en-US" dirty="0" smtClean="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rPr>
                <a:t> 摘要與結論</a:t>
              </a:r>
              <a:endParaRPr lang="zh-TW" altLang="en-US" dirty="0">
                <a:solidFill>
                  <a:schemeClr val="tx2"/>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8674" name="Picture 2" descr="C:\Users\NO38\Desktop\書籍\IM111電子商務\IM111ppt\小圖\e-commer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484" y="4463616"/>
            <a:ext cx="2010273" cy="200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084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理性行為理論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理性</a:t>
            </a:r>
            <a:r>
              <a:rPr kumimoji="1" lang="zh-TW" altLang="en-US" sz="3200" dirty="0"/>
              <a:t>行為理論（</a:t>
            </a:r>
            <a:r>
              <a:rPr kumimoji="1" lang="en-US" altLang="zh-TW" sz="3200" dirty="0"/>
              <a:t>Theory of Reasoned Action, TRA</a:t>
            </a:r>
            <a:r>
              <a:rPr kumimoji="1" lang="zh-TW" altLang="en-US" sz="3200" dirty="0"/>
              <a:t>）是由</a:t>
            </a:r>
            <a:r>
              <a:rPr kumimoji="1" lang="en-US" altLang="zh-TW" sz="3200" dirty="0" err="1"/>
              <a:t>Fishbein</a:t>
            </a:r>
            <a:r>
              <a:rPr kumimoji="1" lang="en-US" altLang="zh-TW" sz="3200" dirty="0"/>
              <a:t> and </a:t>
            </a:r>
            <a:r>
              <a:rPr kumimoji="1" lang="en-US" altLang="zh-TW" sz="3200" dirty="0" err="1"/>
              <a:t>Ajzen</a:t>
            </a:r>
            <a:r>
              <a:rPr kumimoji="1" lang="zh-TW" altLang="en-US" sz="3200" dirty="0"/>
              <a:t>（</a:t>
            </a:r>
            <a:r>
              <a:rPr kumimoji="1" lang="en-US" altLang="zh-TW" sz="3200" dirty="0"/>
              <a:t>1975</a:t>
            </a:r>
            <a:r>
              <a:rPr kumimoji="1" lang="en-US" altLang="zh-TW" sz="3200" dirty="0" smtClean="0"/>
              <a:t>, 1980</a:t>
            </a:r>
            <a:r>
              <a:rPr kumimoji="1" lang="zh-TW" altLang="en-US" sz="3200" dirty="0"/>
              <a:t>）所</a:t>
            </a:r>
            <a:r>
              <a:rPr kumimoji="1" lang="zh-TW" altLang="en-US" sz="3200" dirty="0" smtClean="0"/>
              <a:t>提出。</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用於分析及預測個人態度對行為的</a:t>
            </a:r>
            <a:r>
              <a:rPr kumimoji="1" lang="zh-TW" altLang="en-US" sz="3200" dirty="0" smtClean="0"/>
              <a:t>影響。</a:t>
            </a:r>
            <a:endParaRPr kumimoji="1" lang="zh-TW" altLang="en-US" sz="3200" dirty="0"/>
          </a:p>
          <a:p>
            <a:pPr marL="342900" lvl="1" indent="-342900" algn="just" defTabSz="914400" eaLnBrk="0" fontAlgn="base" hangingPunct="0">
              <a:spcBef>
                <a:spcPts val="768"/>
              </a:spcBef>
              <a:buFont typeface="Arial" charset="0"/>
              <a:buChar char="•"/>
            </a:pPr>
            <a:r>
              <a:rPr kumimoji="1" lang="zh-TW" altLang="en-US" sz="3200" dirty="0"/>
              <a:t>理性行為理論的基本假設為</a:t>
            </a:r>
          </a:p>
          <a:p>
            <a:pPr marL="720000" lvl="1" indent="-342900" algn="just" fontAlgn="base">
              <a:spcBef>
                <a:spcPts val="768"/>
              </a:spcBef>
              <a:buFont typeface="Times New Roman" panose="02020603050405020304" pitchFamily="18" charset="0"/>
              <a:buChar char="−"/>
            </a:pPr>
            <a:r>
              <a:rPr kumimoji="1" lang="zh-TW" altLang="en-US" dirty="0"/>
              <a:t>人是理性的個體，而個人行為完全在其意志控制</a:t>
            </a:r>
            <a:r>
              <a:rPr kumimoji="1" lang="zh-TW" altLang="en-US" dirty="0" smtClean="0"/>
              <a:t>之下</a:t>
            </a:r>
            <a:r>
              <a:rPr kumimoji="1" lang="zh-TW" altLang="en-US" dirty="0"/>
              <a:t>。</a:t>
            </a:r>
          </a:p>
          <a:p>
            <a:pPr marL="720000" lvl="1" indent="-342900" algn="just" fontAlgn="base">
              <a:spcBef>
                <a:spcPts val="768"/>
              </a:spcBef>
              <a:buFont typeface="Times New Roman" panose="02020603050405020304" pitchFamily="18" charset="0"/>
              <a:buChar char="−"/>
            </a:pPr>
            <a:r>
              <a:rPr kumimoji="1" lang="zh-TW" altLang="en-US" dirty="0"/>
              <a:t>個人行為的執行由其行為意圖（向）（</a:t>
            </a:r>
            <a:r>
              <a:rPr kumimoji="1" lang="en-US" altLang="zh-TW" dirty="0"/>
              <a:t>Behavioral Intention</a:t>
            </a:r>
            <a:r>
              <a:rPr kumimoji="1" lang="zh-TW" altLang="en-US" dirty="0"/>
              <a:t>）所決定</a:t>
            </a:r>
            <a:r>
              <a:rPr kumimoji="1" lang="zh-TW" altLang="en-US" dirty="0" smtClean="0"/>
              <a:t>。</a:t>
            </a:r>
            <a:endParaRPr kumimoji="1" lang="zh-TW" altLang="en-US"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2706987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xEl>
                                              <p:pRg st="3" end="3"/>
                                            </p:txEl>
                                          </p:spTgt>
                                        </p:tgtEl>
                                        <p:attrNameLst>
                                          <p:attrName>style.visibility</p:attrName>
                                        </p:attrNameLst>
                                      </p:cBhvr>
                                      <p:to>
                                        <p:strVal val="visible"/>
                                      </p:to>
                                    </p:set>
                                    <p:animEffect transition="in" filter="fade">
                                      <p:cBhvr>
                                        <p:cTn id="20" dur="500"/>
                                        <p:tgtEl>
                                          <p:spTgt spid="2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animEffect transition="in" filter="fade">
                                      <p:cBhvr>
                                        <p:cTn id="23" dur="500"/>
                                        <p:tgtEl>
                                          <p:spTgt spid="2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理性行為理論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此理論假設</a:t>
            </a:r>
          </a:p>
          <a:p>
            <a:pPr marL="720000" lvl="1" indent="-342900" algn="just" fontAlgn="base">
              <a:spcBef>
                <a:spcPts val="768"/>
              </a:spcBef>
              <a:buFont typeface="Times New Roman" panose="02020603050405020304" pitchFamily="18" charset="0"/>
              <a:buChar char="−"/>
            </a:pPr>
            <a:r>
              <a:rPr kumimoji="1" lang="zh-TW" altLang="en-US" dirty="0" smtClean="0"/>
              <a:t>個人</a:t>
            </a:r>
            <a:r>
              <a:rPr kumimoji="1" lang="zh-TW" altLang="en-US" dirty="0"/>
              <a:t>的行為是由行為意圖所</a:t>
            </a:r>
            <a:r>
              <a:rPr kumimoji="1" lang="zh-TW" altLang="en-US" dirty="0" smtClean="0"/>
              <a:t>決定</a:t>
            </a:r>
            <a:r>
              <a:rPr kumimoji="1" lang="zh-TW" altLang="en-US" dirty="0"/>
              <a:t>。</a:t>
            </a:r>
          </a:p>
          <a:p>
            <a:pPr marL="720000" lvl="1" indent="-342900" algn="just" fontAlgn="base">
              <a:spcBef>
                <a:spcPts val="768"/>
              </a:spcBef>
              <a:buFont typeface="Times New Roman" panose="02020603050405020304" pitchFamily="18" charset="0"/>
              <a:buChar char="−"/>
            </a:pPr>
            <a:r>
              <a:rPr kumimoji="1" lang="zh-TW" altLang="en-US" dirty="0"/>
              <a:t>行為意圖由主觀規範（</a:t>
            </a:r>
            <a:r>
              <a:rPr kumimoji="1" lang="en-US" altLang="zh-TW" dirty="0"/>
              <a:t>Subjective Norm</a:t>
            </a:r>
            <a:r>
              <a:rPr kumimoji="1" lang="zh-TW" altLang="en-US" dirty="0"/>
              <a:t>）及對行為的態度（</a:t>
            </a:r>
            <a:r>
              <a:rPr kumimoji="1" lang="en-US" altLang="zh-TW" dirty="0"/>
              <a:t>Attitude toward the Behavior</a:t>
            </a:r>
            <a:r>
              <a:rPr kumimoji="1" lang="zh-TW" altLang="en-US" dirty="0"/>
              <a:t>）所決定</a:t>
            </a:r>
            <a:r>
              <a:rPr kumimoji="1" lang="zh-TW" altLang="en-US" dirty="0" smtClean="0"/>
              <a:t>。</a:t>
            </a:r>
            <a:endParaRPr kumimoji="1" lang="en-US" altLang="zh-TW" dirty="0" smtClean="0"/>
          </a:p>
          <a:p>
            <a:pPr marL="342900" lvl="1" indent="-342900" algn="just" defTabSz="914400" eaLnBrk="0" fontAlgn="base" hangingPunct="0">
              <a:spcBef>
                <a:spcPts val="768"/>
              </a:spcBef>
              <a:buFont typeface="Arial" charset="0"/>
              <a:buChar char="•"/>
            </a:pPr>
            <a:r>
              <a:rPr kumimoji="1" lang="zh-TW" altLang="en-US" sz="3200" dirty="0"/>
              <a:t>主觀規範定義為</a:t>
            </a:r>
          </a:p>
          <a:p>
            <a:pPr marL="720000" lvl="1" indent="-342900" algn="just" fontAlgn="base">
              <a:spcBef>
                <a:spcPts val="768"/>
              </a:spcBef>
              <a:buFont typeface="Times New Roman" panose="02020603050405020304" pitchFamily="18" charset="0"/>
              <a:buChar char="−"/>
            </a:pPr>
            <a:r>
              <a:rPr kumimoji="1" lang="zh-TW" altLang="en-US" dirty="0"/>
              <a:t>個人對是否應執行某行為的社會壓力認知</a:t>
            </a:r>
            <a:r>
              <a:rPr kumimoji="1" lang="zh-TW" altLang="en-US" dirty="0" smtClean="0"/>
              <a:t>程度。</a:t>
            </a:r>
            <a:endParaRPr kumimoji="1" lang="zh-TW" altLang="en-US" dirty="0"/>
          </a:p>
          <a:p>
            <a:pPr marL="720000" lvl="1" indent="-342900" algn="just" fontAlgn="base">
              <a:spcBef>
                <a:spcPts val="768"/>
              </a:spcBef>
              <a:buFont typeface="Times New Roman" panose="02020603050405020304" pitchFamily="18" charset="0"/>
              <a:buChar char="−"/>
            </a:pPr>
            <a:r>
              <a:rPr kumimoji="1" lang="zh-TW" altLang="en-US" dirty="0"/>
              <a:t>或個人對重要人士（如家人、同事）是否同意其執行某特定行為的認知</a:t>
            </a:r>
            <a:r>
              <a:rPr kumimoji="1" lang="zh-TW" altLang="en-US" dirty="0" smtClean="0"/>
              <a:t>程度。</a:t>
            </a:r>
            <a:endParaRPr kumimoji="1" lang="zh-TW" altLang="en-US"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1774345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xEl>
                                              <p:pRg st="3" end="3"/>
                                            </p:txEl>
                                          </p:spTgt>
                                        </p:tgtEl>
                                        <p:attrNameLst>
                                          <p:attrName>style.visibility</p:attrName>
                                        </p:attrNameLst>
                                      </p:cBhvr>
                                      <p:to>
                                        <p:strVal val="visible"/>
                                      </p:to>
                                    </p:set>
                                    <p:animEffect transition="in" filter="fade">
                                      <p:cBhvr>
                                        <p:cTn id="18" dur="500"/>
                                        <p:tgtEl>
                                          <p:spTgt spid="2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animEffect transition="in" filter="fade">
                                      <p:cBhvr>
                                        <p:cTn id="21" dur="500"/>
                                        <p:tgtEl>
                                          <p:spTgt spid="2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5" end="5"/>
                                            </p:txEl>
                                          </p:spTgt>
                                        </p:tgtEl>
                                        <p:attrNameLst>
                                          <p:attrName>style.visibility</p:attrName>
                                        </p:attrNameLst>
                                      </p:cBhvr>
                                      <p:to>
                                        <p:strVal val="visible"/>
                                      </p:to>
                                    </p:set>
                                    <p:animEffect transition="in" filter="fade">
                                      <p:cBhvr>
                                        <p:cTn id="24"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理性行為理論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2" name="內容版面配置區 21"/>
          <p:cNvSpPr>
            <a:spLocks noGrp="1"/>
          </p:cNvSpPr>
          <p:nvPr>
            <p:ph idx="1"/>
          </p:nvPr>
        </p:nvSpPr>
        <p:spPr>
          <a:xfrm>
            <a:off x="457198" y="1483200"/>
            <a:ext cx="8219258" cy="5040000"/>
          </a:xfrm>
        </p:spPr>
        <p:txBody>
          <a:bodyPr>
            <a:noAutofit/>
          </a:bodyPr>
          <a:lstStyle/>
          <a:p>
            <a:pPr marL="342900" lvl="1" indent="-342900" algn="just" defTabSz="914400" eaLnBrk="0" fontAlgn="base" hangingPunct="0">
              <a:spcBef>
                <a:spcPts val="768"/>
              </a:spcBef>
              <a:buFont typeface="Arial" charset="0"/>
              <a:buChar char="•"/>
            </a:pPr>
            <a:r>
              <a:rPr kumimoji="1" lang="zh-TW" altLang="en-US" sz="3200" dirty="0" smtClean="0"/>
              <a:t>態度</a:t>
            </a:r>
            <a:r>
              <a:rPr kumimoji="1" lang="zh-TW" altLang="en-US" sz="3200" dirty="0"/>
              <a:t>是個人對於特定行為所抱持的正面或負面（偏好或不偏好）的評價。</a:t>
            </a:r>
          </a:p>
          <a:p>
            <a:pPr marL="342900" lvl="1" indent="-342900" algn="just" defTabSz="914400" eaLnBrk="0" fontAlgn="base" hangingPunct="0">
              <a:spcBef>
                <a:spcPts val="768"/>
              </a:spcBef>
              <a:buFont typeface="Arial" charset="0"/>
              <a:buChar char="•"/>
            </a:pPr>
            <a:r>
              <a:rPr kumimoji="1" lang="zh-TW" altLang="en-US" sz="3200" dirty="0"/>
              <a:t>態度的衡量可經由行為信念，即個人對執行某特定行為所可能導致某些結果的信念及這些結果評價的乘積和所構成。</a:t>
            </a:r>
          </a:p>
          <a:p>
            <a:pPr marL="342900" lvl="1" indent="-342900" algn="just" defTabSz="914400" eaLnBrk="0" fontAlgn="base" hangingPunct="0">
              <a:spcBef>
                <a:spcPts val="768"/>
              </a:spcBef>
              <a:buFont typeface="Arial" charset="0"/>
              <a:buChar char="•"/>
            </a:pPr>
            <a:r>
              <a:rPr kumimoji="1" lang="zh-TW" altLang="en-US" sz="3200" dirty="0"/>
              <a:t>主觀規範的衡量是由規範信念與依從動機的乘積和構成。</a:t>
            </a:r>
          </a:p>
          <a:p>
            <a:pPr marL="342900" lvl="1" indent="-342900" algn="just" defTabSz="914400" eaLnBrk="0" fontAlgn="base" hangingPunct="0">
              <a:spcBef>
                <a:spcPts val="768"/>
              </a:spcBef>
              <a:buFont typeface="Arial" charset="0"/>
              <a:buChar char="•"/>
            </a:pPr>
            <a:r>
              <a:rPr kumimoji="1" lang="zh-TW" altLang="en-US" sz="3200" dirty="0"/>
              <a:t>理論模型如圖</a:t>
            </a:r>
            <a:r>
              <a:rPr kumimoji="1" lang="en-US" altLang="zh-TW" sz="3200" dirty="0"/>
              <a:t>17-2</a:t>
            </a:r>
            <a:r>
              <a:rPr kumimoji="1" lang="zh-TW" altLang="en-US" sz="3200" dirty="0"/>
              <a:t>所示</a:t>
            </a:r>
            <a:r>
              <a:rPr kumimoji="1" lang="zh-TW" altLang="en-US" sz="3200" dirty="0" smtClean="0"/>
              <a:t>。</a:t>
            </a:r>
            <a:endParaRPr kumimoji="1" lang="zh-TW" altLang="en-US" sz="3200" dirty="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spTree>
    <p:extLst>
      <p:ext uri="{BB962C8B-B14F-4D97-AF65-F5344CB8AC3E}">
        <p14:creationId xmlns:p14="http://schemas.microsoft.com/office/powerpoint/2010/main" val="3143600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1" end="1"/>
                                            </p:txEl>
                                          </p:spTgt>
                                        </p:tgtEl>
                                        <p:attrNameLst>
                                          <p:attrName>style.visibility</p:attrName>
                                        </p:attrNameLst>
                                      </p:cBhvr>
                                      <p:to>
                                        <p:strVal val="visible"/>
                                      </p:to>
                                    </p:set>
                                    <p:animEffect transition="in" filter="fade">
                                      <p:cBhvr>
                                        <p:cTn id="12" dur="500"/>
                                        <p:tgtEl>
                                          <p:spTgt spid="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animEffect transition="in" filter="fade">
                                      <p:cBhvr>
                                        <p:cTn id="17" dur="500"/>
                                        <p:tgtEl>
                                          <p:spTgt spid="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xEl>
                                              <p:pRg st="3" end="3"/>
                                            </p:txEl>
                                          </p:spTgt>
                                        </p:tgtEl>
                                        <p:attrNameLst>
                                          <p:attrName>style.visibility</p:attrName>
                                        </p:attrNameLst>
                                      </p:cBhvr>
                                      <p:to>
                                        <p:strVal val="visible"/>
                                      </p:to>
                                    </p:set>
                                    <p:animEffect transition="in" filter="fade">
                                      <p:cBhvr>
                                        <p:cTn id="2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457199" y="356400"/>
            <a:ext cx="8229600" cy="1144800"/>
          </a:xfrm>
        </p:spPr>
        <p:txBody>
          <a:bodyPr anchor="ctr" anchorCtr="0">
            <a:noAutofit/>
          </a:bodyPr>
          <a:lstStyle/>
          <a:p>
            <a:pPr algn="ctr" fontAlgn="base">
              <a:spcAft>
                <a:spcPct val="0"/>
              </a:spcAft>
            </a:pPr>
            <a:r>
              <a:rPr kumimoji="1" lang="zh-TW" altLang="en-US" dirty="0" smtClean="0">
                <a:solidFill>
                  <a:schemeClr val="tx2"/>
                </a:solidFill>
              </a:rPr>
              <a:t>理性行為理論</a:t>
            </a:r>
            <a:endParaRPr kumimoji="1" lang="zh-TW" altLang="en-US" dirty="0">
              <a:solidFill>
                <a:schemeClr val="tx2"/>
              </a:solidFill>
            </a:endParaRPr>
          </a:p>
        </p:txBody>
      </p:sp>
      <p:sp>
        <p:nvSpPr>
          <p:cNvPr id="14" name="矩形 13"/>
          <p:cNvSpPr/>
          <p:nvPr/>
        </p:nvSpPr>
        <p:spPr>
          <a:xfrm>
            <a:off x="3221497" y="2708920"/>
            <a:ext cx="3025124" cy="23762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grpSp>
        <p:nvGrpSpPr>
          <p:cNvPr id="11" name="群組 10"/>
          <p:cNvGrpSpPr/>
          <p:nvPr/>
        </p:nvGrpSpPr>
        <p:grpSpPr>
          <a:xfrm rot="-5400000">
            <a:off x="2904466" y="-2888533"/>
            <a:ext cx="467999" cy="6262374"/>
            <a:chOff x="-37322" y="1185"/>
            <a:chExt cx="432002" cy="3882290"/>
          </a:xfrm>
          <a:solidFill>
            <a:schemeClr val="bg1"/>
          </a:solidFill>
          <a:effectLst/>
        </p:grpSpPr>
        <p:sp>
          <p:nvSpPr>
            <p:cNvPr id="13" name="五邊形 12"/>
            <p:cNvSpPr/>
            <p:nvPr/>
          </p:nvSpPr>
          <p:spPr>
            <a:xfrm rot="5400000">
              <a:off x="-490857" y="454720"/>
              <a:ext cx="1339069" cy="432000"/>
            </a:xfrm>
            <a:prstGeom prst="homePlate">
              <a:avLst/>
            </a:prstGeom>
            <a:solidFill>
              <a:srgbClr val="FFFF00"/>
            </a:solid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17.1 </a:t>
              </a:r>
              <a:r>
                <a:rPr lang="zh-TW" altLang="en-US" dirty="0" smtClean="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rPr>
                <a:t>電子商務理論</a:t>
              </a:r>
              <a:endParaRPr lang="zh-TW" altLang="en-US" dirty="0">
                <a:solidFill>
                  <a:sysClr val="windowText" lastClr="000000"/>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5" name="＞形箭號 14"/>
            <p:cNvSpPr/>
            <p:nvPr/>
          </p:nvSpPr>
          <p:spPr>
            <a:xfrm rot="5400000">
              <a:off x="-211882" y="1373890"/>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17.2</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6" name="＞形箭號 15"/>
            <p:cNvSpPr/>
            <p:nvPr/>
          </p:nvSpPr>
          <p:spPr>
            <a:xfrm rot="5400000">
              <a:off x="-211884" y="2000048"/>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17.3</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7" name="＞形箭號 16"/>
            <p:cNvSpPr/>
            <p:nvPr/>
          </p:nvSpPr>
          <p:spPr>
            <a:xfrm rot="5400000">
              <a:off x="-211884" y="2638392"/>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17.4</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sp>
          <p:nvSpPr>
            <p:cNvPr id="18" name="＞形箭號 17"/>
            <p:cNvSpPr/>
            <p:nvPr/>
          </p:nvSpPr>
          <p:spPr>
            <a:xfrm rot="5400000">
              <a:off x="-211884" y="3276913"/>
              <a:ext cx="781124" cy="432000"/>
            </a:xfrm>
            <a:prstGeom prst="chevron">
              <a:avLst/>
            </a:prstGeom>
            <a:grpFill/>
            <a:ln w="28575">
              <a:solidFill>
                <a:schemeClr val="accent1"/>
              </a:solidFill>
            </a:ln>
            <a:effectLst/>
          </p:spPr>
          <p:style>
            <a:lnRef idx="3">
              <a:schemeClr val="lt1"/>
            </a:lnRef>
            <a:fillRef idx="1">
              <a:schemeClr val="accent1"/>
            </a:fillRef>
            <a:effectRef idx="1">
              <a:schemeClr val="accent1"/>
            </a:effectRef>
            <a:fontRef idx="minor">
              <a:schemeClr val="lt1"/>
            </a:fontRef>
          </p:style>
          <p:txBody>
            <a:bodyPr vert="horz" rtlCol="0" anchor="ctr"/>
            <a:lstStyle/>
            <a:p>
              <a:pPr algn="ctr"/>
              <a:r>
                <a:rPr lang="en-US" altLang="zh-TW" dirty="0" smtClean="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rPr>
                <a:t>17.5</a:t>
              </a:r>
              <a:endParaRPr lang="zh-TW" altLang="en-US" dirty="0">
                <a:solidFill>
                  <a:schemeClr val="bg1">
                    <a:lumMod val="50000"/>
                  </a:schemeClr>
                </a:solidFill>
                <a:latin typeface="Times New Roman" panose="02020603050405020304" pitchFamily="18" charset="0"/>
                <a:ea typeface="華康中圓體" panose="020F0509000000000000" pitchFamily="49" charset="-120"/>
                <a:cs typeface="Times New Roman" panose="02020603050405020304" pitchFamily="18" charset="0"/>
              </a:endParaRPr>
            </a:p>
          </p:txBody>
        </p:sp>
      </p:grpSp>
      <p:pic>
        <p:nvPicPr>
          <p:cNvPr id="2050" name="Picture 2" descr="C:\Users\NO38\Desktop\書籍\IM111電子商務\低解析\圖17-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81" y="1704820"/>
            <a:ext cx="8424936" cy="438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524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ntinental_Asia_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ontinental_16x9">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9C8696-0FC9-4CE5-B92E-6DB3A3C9E6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世界地圖系列,亞洲簡報 (寬螢幕)</Template>
  <TotalTime>0</TotalTime>
  <Words>3427</Words>
  <Application>Microsoft Office PowerPoint</Application>
  <PresentationFormat>如螢幕大小 (4:3)</PresentationFormat>
  <Paragraphs>536</Paragraphs>
  <Slides>58</Slides>
  <Notes>58</Notes>
  <HiddenSlides>0</HiddenSlides>
  <MMClips>0</MMClips>
  <ScaleCrop>false</ScaleCrop>
  <HeadingPairs>
    <vt:vector size="4" baseType="variant">
      <vt:variant>
        <vt:lpstr>佈景主題</vt:lpstr>
      </vt:variant>
      <vt:variant>
        <vt:i4>1</vt:i4>
      </vt:variant>
      <vt:variant>
        <vt:lpstr>投影片標題</vt:lpstr>
      </vt:variant>
      <vt:variant>
        <vt:i4>58</vt:i4>
      </vt:variant>
    </vt:vector>
  </HeadingPairs>
  <TitlesOfParts>
    <vt:vector size="59" baseType="lpstr">
      <vt:lpstr>Continental_Asia_16x9</vt:lpstr>
      <vt:lpstr>PowerPoint 簡報</vt:lpstr>
      <vt:lpstr>摘要</vt:lpstr>
      <vt:lpstr>學習目標</vt:lpstr>
      <vt:lpstr>eBay─Window Shopping（櫥窗購物） </vt:lpstr>
      <vt:lpstr>電子商務理論</vt:lpstr>
      <vt:lpstr>理性行為理論</vt:lpstr>
      <vt:lpstr>理性行為理論</vt:lpstr>
      <vt:lpstr>理性行為理論</vt:lpstr>
      <vt:lpstr>理性行為理論</vt:lpstr>
      <vt:lpstr>計畫行為理論</vt:lpstr>
      <vt:lpstr>計畫行為理論</vt:lpstr>
      <vt:lpstr>計畫行為理論</vt:lpstr>
      <vt:lpstr>計畫行為理論</vt:lpstr>
      <vt:lpstr>科技接受模式</vt:lpstr>
      <vt:lpstr>科技接受模式</vt:lpstr>
      <vt:lpstr>科技接受模式</vt:lpstr>
      <vt:lpstr>科技接受模式</vt:lpstr>
      <vt:lpstr>期望不確認理論</vt:lpstr>
      <vt:lpstr>期望不確認理論</vt:lpstr>
      <vt:lpstr>期望不確認理論</vt:lpstr>
      <vt:lpstr>期望不確認理論</vt:lpstr>
      <vt:lpstr>期望不確認理論</vt:lpstr>
      <vt:lpstr>資訊系統成功模型</vt:lpstr>
      <vt:lpstr>資訊系統成功模型</vt:lpstr>
      <vt:lpstr>資訊系統成功模型</vt:lpstr>
      <vt:lpstr>資訊系統成功模型</vt:lpstr>
      <vt:lpstr>其他理論模型</vt:lpstr>
      <vt:lpstr>尋找文獻</vt:lpstr>
      <vt:lpstr>尋找文獻</vt:lpstr>
      <vt:lpstr>尋找文獻</vt:lpstr>
      <vt:lpstr>尋找文獻</vt:lpstr>
      <vt:lpstr>尋找文獻</vt:lpstr>
      <vt:lpstr>如何建構電子商務模型</vt:lpstr>
      <vt:lpstr>從生活中找研究議題</vt:lpstr>
      <vt:lpstr>從生活中找研究議題</vt:lpstr>
      <vt:lpstr>加入干擾變數</vt:lpstr>
      <vt:lpstr>加入干擾變數</vt:lpstr>
      <vt:lpstr>習慣與網路購物</vt:lpstr>
      <vt:lpstr>習慣與網路購物</vt:lpstr>
      <vt:lpstr>將變數（構念）應用在心情境以形成新變數</vt:lpstr>
      <vt:lpstr>將變數（構念）應用在心情境以形成新變數</vt:lpstr>
      <vt:lpstr>整合數個理論</vt:lpstr>
      <vt:lpstr>整合數個理論</vt:lpstr>
      <vt:lpstr>解析或分解變數</vt:lpstr>
      <vt:lpstr>解析或分解變數</vt:lpstr>
      <vt:lpstr>形成高階變數</vt:lpstr>
      <vt:lpstr>形成高階變數</vt:lpstr>
      <vt:lpstr>風險與網路購物</vt:lpstr>
      <vt:lpstr>風險與網路購物</vt:lpstr>
      <vt:lpstr>探討變數的進階概念</vt:lpstr>
      <vt:lpstr>探討變數的進階概念</vt:lpstr>
      <vt:lpstr>擴充現有模型</vt:lpstr>
      <vt:lpstr>研究方法</vt:lpstr>
      <vt:lpstr>研究方法</vt:lpstr>
      <vt:lpstr>結構方程式模型</vt:lpstr>
      <vt:lpstr>結構方程式模型</vt:lpstr>
      <vt:lpstr>結構方程式模型</vt:lpstr>
      <vt:lpstr>摘要與結論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2014-05-29T08:19:18Z</dcterms:created>
  <dcterms:modified xsi:type="dcterms:W3CDTF">2014-07-28T03:35:36Z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TC028048679991</vt:lpwstr>
  </property>
</Properties>
</file>